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92" r:id="rId38"/>
    <p:sldId id="293" r:id="rId39"/>
    <p:sldId id="294" r:id="rId40"/>
    <p:sldId id="295" r:id="rId41"/>
    <p:sldId id="296" r:id="rId42"/>
    <p:sldId id="297" r:id="rId43"/>
    <p:sldId id="298" r:id="rId44"/>
    <p:sldId id="303" r:id="rId45"/>
    <p:sldId id="304" r:id="rId46"/>
    <p:sldId id="305" r:id="rId47"/>
    <p:sldId id="306" r:id="rId48"/>
    <p:sldId id="308" r:id="rId49"/>
    <p:sldId id="309" r:id="rId50"/>
    <p:sldId id="310" r:id="rId51"/>
    <p:sldId id="311" r:id="rId52"/>
    <p:sldId id="31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4" d="100"/>
          <a:sy n="64" d="100"/>
        </p:scale>
        <p:origin x="2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4/22/2022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40F4739-9812-4A9F-890D-2AD6BA5F6EE8}"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8845AC5-A3F8-44AA-BA8F-596CDCC976D3}"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873B183-A821-4095-A363-9EC968635539}"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4D01B4-0AA5-45E6-B2E6-5FA4078AEBCF}"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AAA073D-A903-47F8-8D16-77642FB0DF1F}"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E665CEB-0076-4E37-B880-BCEA9784DE0A}"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6149E5E-3896-4118-99A7-7B85668F1C5E}"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4/22/2022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a:p>
        </p:txBody>
      </p:sp>
      <p:sp>
        <p:nvSpPr>
          <p:cNvPr id="6" name="Unvan 5"/>
          <p:cNvSpPr>
            <a:spLocks noGrp="1"/>
          </p:cNvSpPr>
          <p:nvPr>
            <p:ph type="ctrTitle"/>
          </p:nvPr>
        </p:nvSpPr>
        <p:spPr>
          <a:xfrm>
            <a:off x="1154955" y="1526155"/>
            <a:ext cx="8825658" cy="2677648"/>
          </a:xfrm>
        </p:spPr>
        <p:txBody>
          <a:bodyPr/>
          <a:lstStyle/>
          <a:p>
            <a:r>
              <a:rPr lang="tr-TR" dirty="0" err="1" smtClean="0"/>
              <a:t>Englısh</a:t>
            </a:r>
            <a:r>
              <a:rPr lang="tr-TR" dirty="0" smtClean="0"/>
              <a:t> </a:t>
            </a:r>
            <a:r>
              <a:rPr lang="tr-TR" dirty="0" err="1" smtClean="0"/>
              <a:t>Performance</a:t>
            </a:r>
            <a:r>
              <a:rPr lang="tr-TR" dirty="0" smtClean="0"/>
              <a:t/>
            </a:r>
            <a:br>
              <a:rPr lang="tr-TR" dirty="0" smtClean="0"/>
            </a:br>
            <a:r>
              <a:rPr lang="tr-TR" dirty="0" smtClean="0"/>
              <a:t> </a:t>
            </a:r>
            <a:r>
              <a:rPr lang="tr-TR" dirty="0" err="1" smtClean="0"/>
              <a:t>Homework</a:t>
            </a:r>
            <a:r>
              <a:rPr lang="tr-TR" dirty="0" smtClean="0"/>
              <a:t> </a:t>
            </a:r>
            <a:endParaRPr lang="tr-TR" dirty="0"/>
          </a:p>
        </p:txBody>
      </p:sp>
    </p:spTree>
    <p:extLst>
      <p:ext uri="{BB962C8B-B14F-4D97-AF65-F5344CB8AC3E}">
        <p14:creationId xmlns:p14="http://schemas.microsoft.com/office/powerpoint/2010/main" val="292265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3440" y="1313411"/>
            <a:ext cx="5311115" cy="857672"/>
          </a:xfrm>
        </p:spPr>
        <p:txBody>
          <a:bodyPr/>
          <a:lstStyle/>
          <a:p>
            <a:r>
              <a:rPr lang="tr-TR" dirty="0" err="1" smtClean="0"/>
              <a:t>Sensible</a:t>
            </a:r>
            <a:endParaRPr lang="tr-TR" dirty="0"/>
          </a:p>
        </p:txBody>
      </p:sp>
      <p:sp>
        <p:nvSpPr>
          <p:cNvPr id="3" name="Metin Yer Tutucusu 2"/>
          <p:cNvSpPr>
            <a:spLocks noGrp="1"/>
          </p:cNvSpPr>
          <p:nvPr>
            <p:ph type="body" idx="1"/>
          </p:nvPr>
        </p:nvSpPr>
        <p:spPr/>
        <p:txBody>
          <a:bodyPr/>
          <a:lstStyle/>
          <a:p>
            <a:endParaRPr lang="tr-TR" dirty="0"/>
          </a:p>
        </p:txBody>
      </p:sp>
      <p:sp>
        <p:nvSpPr>
          <p:cNvPr id="5" name="Metin Yer Tutucusu 4"/>
          <p:cNvSpPr>
            <a:spLocks noGrp="1"/>
          </p:cNvSpPr>
          <p:nvPr>
            <p:ph type="body" sz="quarter" idx="3"/>
          </p:nvPr>
        </p:nvSpPr>
        <p:spPr>
          <a:xfrm>
            <a:off x="6208712" y="2603500"/>
            <a:ext cx="4456517" cy="576262"/>
          </a:xfrm>
        </p:spPr>
        <p:txBody>
          <a:bodyPr/>
          <a:lstStyle/>
          <a:p>
            <a:endParaRPr lang="tr-TR"/>
          </a:p>
        </p:txBody>
      </p:sp>
      <p:sp>
        <p:nvSpPr>
          <p:cNvPr id="7" name="Rectangle 1"/>
          <p:cNvSpPr>
            <a:spLocks noGrp="1" noChangeArrowheads="1"/>
          </p:cNvSpPr>
          <p:nvPr>
            <p:ph sz="half" idx="2"/>
          </p:nvPr>
        </p:nvSpPr>
        <p:spPr bwMode="auto">
          <a:xfrm>
            <a:off x="1645405" y="4306953"/>
            <a:ext cx="4334706"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sensible, logical.</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8" name="İçerik Yer Tutucusu 1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54221" y="3179763"/>
            <a:ext cx="4733395" cy="2840037"/>
          </a:xfrm>
        </p:spPr>
      </p:pic>
    </p:spTree>
    <p:extLst>
      <p:ext uri="{BB962C8B-B14F-4D97-AF65-F5344CB8AC3E}">
        <p14:creationId xmlns:p14="http://schemas.microsoft.com/office/powerpoint/2010/main" val="13949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78335" y="1221970"/>
            <a:ext cx="5211362" cy="599977"/>
          </a:xfrm>
        </p:spPr>
        <p:txBody>
          <a:bodyPr/>
          <a:lstStyle/>
          <a:p>
            <a:r>
              <a:rPr lang="tr-TR" dirty="0" smtClean="0"/>
              <a:t>Fort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961315"/>
            <a:ext cx="4331446"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thick and high walled, bastioned, crenellated structure built and used for defense and security purposes.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1267" name="Picture 3" descr="Kale - Vikiped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1681" y="3179763"/>
            <a:ext cx="4258475"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00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89255" y="1254923"/>
            <a:ext cx="8761413" cy="706964"/>
          </a:xfrm>
        </p:spPr>
        <p:txBody>
          <a:bodyPr/>
          <a:lstStyle/>
          <a:p>
            <a:r>
              <a:rPr lang="tr-TR" dirty="0" err="1" smtClean="0"/>
              <a:t>Respect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821375"/>
            <a:ext cx="4622391"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feeling of devotion mixed with love and shyness towards elders, old people, people of high value, holy people, things.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2291" name="Picture 3" descr="Saygılı Olmak Neden Önemlidi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83927" y="2926081"/>
            <a:ext cx="3514409"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19876" y="1480744"/>
            <a:ext cx="8761413" cy="706964"/>
          </a:xfrm>
        </p:spPr>
        <p:txBody>
          <a:bodyPr/>
          <a:lstStyle/>
          <a:p>
            <a:r>
              <a:rPr lang="tr-TR" dirty="0" err="1" smtClean="0"/>
              <a:t>Victory</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979090"/>
            <a:ext cx="4639017"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head earned by a certain effort in a competition or occupation</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3315" name="Picture 3" descr="Rüyada Zafer Görmek Ne Anlama Gelir? | Rüya Tabi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7527" y="3179763"/>
            <a:ext cx="4246784"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6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2553" y="1148328"/>
            <a:ext cx="8761413" cy="706964"/>
          </a:xfrm>
        </p:spPr>
        <p:txBody>
          <a:bodyPr/>
          <a:lstStyle/>
          <a:p>
            <a:r>
              <a:rPr lang="tr-TR" dirty="0" err="1" smtClean="0"/>
              <a:t>Admire</a:t>
            </a:r>
            <a:r>
              <a:rPr lang="tr-TR" dirty="0" smtClean="0"/>
              <a:t> </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451019"/>
            <a:ext cx="351978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find good and beautiful.</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Sosyal Ağlar için Beğen Tuşu Sözlüğü (Bölüm1) - Webrazz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849117" y="3418815"/>
            <a:ext cx="4824412" cy="26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0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40582" y="1254923"/>
            <a:ext cx="8761413" cy="706964"/>
          </a:xfrm>
        </p:spPr>
        <p:txBody>
          <a:bodyPr/>
          <a:lstStyle/>
          <a:p>
            <a:r>
              <a:rPr lang="tr-TR" dirty="0" err="1" smtClean="0"/>
              <a:t>Community</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000841" y="3313327"/>
            <a:ext cx="4825158" cy="28400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crowd of people in the same place.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Duşta kalabalık görmek nasıl tabir edilir? Hayalde kalabalık konut ortamı  görmek neye işarettir? - Araba Modeli, Araç Çeşitleri, Otomobil Paketle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732684" y="3572152"/>
            <a:ext cx="4988446" cy="289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53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Unvan 6"/>
          <p:cNvSpPr>
            <a:spLocks noGrp="1"/>
          </p:cNvSpPr>
          <p:nvPr>
            <p:ph type="title"/>
          </p:nvPr>
        </p:nvSpPr>
        <p:spPr>
          <a:xfrm>
            <a:off x="4240582" y="1069009"/>
            <a:ext cx="8761413" cy="706964"/>
          </a:xfrm>
        </p:spPr>
        <p:txBody>
          <a:bodyPr/>
          <a:lstStyle/>
          <a:p>
            <a:r>
              <a:rPr lang="tr-TR" dirty="0" smtClean="0"/>
              <a:t> </a:t>
            </a:r>
            <a:r>
              <a:rPr lang="tr-TR" dirty="0" err="1" smtClean="0"/>
              <a:t>Innovation</a:t>
            </a:r>
            <a:endParaRPr lang="tr-TR" dirty="0"/>
          </a:p>
        </p:txBody>
      </p:sp>
      <p:sp>
        <p:nvSpPr>
          <p:cNvPr id="8" name="Rectangle 1"/>
          <p:cNvSpPr>
            <a:spLocks noGrp="1" noChangeArrowheads="1"/>
          </p:cNvSpPr>
          <p:nvPr>
            <p:ph sz="half" idx="2"/>
          </p:nvPr>
        </p:nvSpPr>
        <p:spPr bwMode="auto">
          <a:xfrm>
            <a:off x="1154954" y="4127853"/>
            <a:ext cx="4105415"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The name given to all the facts, facts and principles that the human mind can take.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Bilgi Felsefesi (Epistemoloji) | Psikologo | Bir Sosyal Bilimler Platformu"/>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179763"/>
            <a:ext cx="4990119" cy="314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7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48859" y="1086684"/>
            <a:ext cx="8761413" cy="706964"/>
          </a:xfrm>
        </p:spPr>
        <p:txBody>
          <a:bodyPr/>
          <a:lstStyle/>
          <a:p>
            <a:r>
              <a:rPr lang="tr-TR" dirty="0" err="1" smtClean="0"/>
              <a:t>Pottery</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3" y="4451019"/>
            <a:ext cx="5441055"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earthenware pots.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4099" name="Picture 3" descr="Kapadokya toprağından çömlekler ilgi görüyo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179763"/>
            <a:ext cx="4538543" cy="282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9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05713" y="1254923"/>
            <a:ext cx="8761413" cy="706964"/>
          </a:xfrm>
        </p:spPr>
        <p:txBody>
          <a:bodyPr/>
          <a:lstStyle/>
          <a:p>
            <a:r>
              <a:rPr lang="tr-TR" dirty="0" err="1" smtClean="0"/>
              <a:t>Vital</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of great importance, important.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5123" name="Picture 3" descr="Hayatı anlatan en güzel resimler - Hayat ile ilgili sözler - Kuaz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82301" y="3179763"/>
            <a:ext cx="4695290" cy="303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91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Unvan 6"/>
          <p:cNvSpPr>
            <a:spLocks noGrp="1"/>
          </p:cNvSpPr>
          <p:nvPr>
            <p:ph type="title"/>
          </p:nvPr>
        </p:nvSpPr>
        <p:spPr>
          <a:xfrm>
            <a:off x="4874198" y="1117506"/>
            <a:ext cx="8761413" cy="706964"/>
          </a:xfrm>
        </p:spPr>
        <p:txBody>
          <a:bodyPr/>
          <a:lstStyle/>
          <a:p>
            <a:r>
              <a:rPr lang="tr-TR" dirty="0" err="1" smtClean="0"/>
              <a:t>To</a:t>
            </a:r>
            <a:r>
              <a:rPr lang="tr-TR" dirty="0" smtClean="0"/>
              <a:t> ask</a:t>
            </a:r>
            <a:endParaRPr lang="tr-TR" dirty="0"/>
          </a:p>
        </p:txBody>
      </p:sp>
      <p:sp>
        <p:nvSpPr>
          <p:cNvPr id="8" name="Rectangle 1"/>
          <p:cNvSpPr>
            <a:spLocks noGrp="1" noChangeArrowheads="1"/>
          </p:cNvSpPr>
          <p:nvPr>
            <p:ph sz="half" idx="2"/>
          </p:nvPr>
        </p:nvSpPr>
        <p:spPr bwMode="auto">
          <a:xfrm>
            <a:off x="1154954" y="4599781"/>
            <a:ext cx="4115689"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ask for information on any subject by asking someone a question.</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6147" name="Picture 3" descr="Doğru Soruyu Sorduğunuzdan Emin Misiniz? - Harvard Business Review Türkiy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41710"/>
            <a:ext cx="4824412" cy="271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4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0990" y="1162439"/>
            <a:ext cx="8761413" cy="706964"/>
          </a:xfrm>
        </p:spPr>
        <p:txBody>
          <a:bodyPr/>
          <a:lstStyle/>
          <a:p>
            <a:r>
              <a:rPr lang="tr-TR" dirty="0" err="1" smtClean="0"/>
              <a:t>Dormitory</a:t>
            </a:r>
            <a:r>
              <a:rPr lang="tr-TR" dirty="0" smtClean="0"/>
              <a:t> </a:t>
            </a:r>
            <a:endParaRPr lang="tr-TR" dirty="0"/>
          </a:p>
        </p:txBody>
      </p:sp>
      <p:sp>
        <p:nvSpPr>
          <p:cNvPr id="5" name="Metin Yer Tutucusu 4"/>
          <p:cNvSpPr>
            <a:spLocks noGrp="1"/>
          </p:cNvSpPr>
          <p:nvPr>
            <p:ph type="body" sz="quarter" idx="3"/>
          </p:nvPr>
        </p:nvSpPr>
        <p:spPr/>
        <p:txBody>
          <a:bodyPr/>
          <a:lstStyle/>
          <a:p>
            <a:endParaRPr lang="tr-TR"/>
          </a:p>
        </p:txBody>
      </p:sp>
      <p:sp>
        <p:nvSpPr>
          <p:cNvPr id="7" name="Metin Yer Tutucusu 6"/>
          <p:cNvSpPr>
            <a:spLocks noGrp="1"/>
          </p:cNvSpPr>
          <p:nvPr>
            <p:ph type="body" idx="1"/>
          </p:nvPr>
        </p:nvSpPr>
        <p:spPr/>
        <p:txBody>
          <a:bodyPr/>
          <a:lstStyle/>
          <a:p>
            <a:endParaRPr lang="tr-TR"/>
          </a:p>
        </p:txBody>
      </p:sp>
      <p:sp>
        <p:nvSpPr>
          <p:cNvPr id="8" name="Rectangle 1"/>
          <p:cNvSpPr>
            <a:spLocks noGrp="1" noChangeArrowheads="1"/>
          </p:cNvSpPr>
          <p:nvPr>
            <p:ph sz="half" idx="2"/>
          </p:nvPr>
        </p:nvSpPr>
        <p:spPr bwMode="auto">
          <a:xfrm rot="10800000" flipV="1">
            <a:off x="930511" y="3913859"/>
            <a:ext cx="4988152"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dirty="0" err="1" smtClean="0">
                <a:ln>
                  <a:noFill/>
                </a:ln>
                <a:solidFill>
                  <a:srgbClr val="202124"/>
                </a:solidFill>
                <a:effectLst/>
                <a:latin typeface="inherit"/>
              </a:rPr>
              <a:t>the</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place</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where</a:t>
            </a:r>
            <a:r>
              <a:rPr kumimoji="0" lang="tr-TR" altLang="tr-TR" sz="2100" b="0" i="0" u="none" strike="noStrike" cap="none" normalizeH="0" baseline="0" dirty="0" smtClean="0">
                <a:ln>
                  <a:noFill/>
                </a:ln>
                <a:solidFill>
                  <a:srgbClr val="202124"/>
                </a:solidFill>
                <a:effectLst/>
                <a:latin typeface="inherit"/>
              </a:rPr>
              <a:t> a </a:t>
            </a:r>
            <a:r>
              <a:rPr kumimoji="0" lang="tr-TR" altLang="tr-TR" sz="2100" b="0" i="0" u="none" strike="noStrike" cap="none" normalizeH="0" baseline="0" dirty="0" err="1" smtClean="0">
                <a:ln>
                  <a:noFill/>
                </a:ln>
                <a:solidFill>
                  <a:srgbClr val="202124"/>
                </a:solidFill>
                <a:effectLst/>
                <a:latin typeface="inherit"/>
              </a:rPr>
              <a:t>person</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was</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born</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raised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lived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father's</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hearth</a:t>
            </a:r>
            <a:r>
              <a:rPr kumimoji="0" lang="tr-TR" altLang="tr-TR" sz="2100" b="0" i="0" u="none" strike="noStrike" cap="none" normalizeH="0" baseline="0" dirty="0" smtClean="0">
                <a:ln>
                  <a:noFill/>
                </a:ln>
                <a:solidFill>
                  <a:srgbClr val="202124"/>
                </a:solidFill>
                <a:effectLst/>
                <a:latin typeface="inherit"/>
              </a:rPr>
              <a:t>.</a:t>
            </a:r>
            <a:r>
              <a:rPr kumimoji="0" lang="tr-TR" altLang="tr-TR" sz="8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pic>
        <p:nvPicPr>
          <p:cNvPr id="2051" name="Picture 3" descr="KYK yurtları özellikleri: Yurt odaları kaç kişilik? KYK yurtlarında yemek,  internet ve televizyon var mı?"/>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722416" y="3179762"/>
            <a:ext cx="6273800" cy="300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71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60490" y="1254923"/>
            <a:ext cx="8761413" cy="706964"/>
          </a:xfrm>
        </p:spPr>
        <p:txBody>
          <a:bodyPr/>
          <a:lstStyle/>
          <a:p>
            <a:r>
              <a:rPr lang="tr-TR" dirty="0" err="1" smtClean="0"/>
              <a:t>Climate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228071"/>
            <a:ext cx="4485558"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the long-term average of the effects of atmospheric events, collectively, anywhere on the earth's surface.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Türkiye için acil 'iklim' uyarısı"/>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183089"/>
            <a:ext cx="4824412" cy="28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37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3"/>
          </p:nvPr>
        </p:nvSpPr>
        <p:spPr/>
        <p:txBody>
          <a:bodyPr/>
          <a:lstStyle/>
          <a:p>
            <a:endParaRPr lang="tr-TR"/>
          </a:p>
        </p:txBody>
      </p:sp>
      <p:sp>
        <p:nvSpPr>
          <p:cNvPr id="7" name="Metin Yer Tutucusu 6"/>
          <p:cNvSpPr>
            <a:spLocks noGrp="1"/>
          </p:cNvSpPr>
          <p:nvPr>
            <p:ph type="body" idx="1"/>
          </p:nvPr>
        </p:nvSpPr>
        <p:spPr/>
        <p:txBody>
          <a:bodyPr/>
          <a:lstStyle/>
          <a:p>
            <a:endParaRPr lang="tr-TR"/>
          </a:p>
        </p:txBody>
      </p:sp>
      <p:sp>
        <p:nvSpPr>
          <p:cNvPr id="8" name="Metin Yer Tutucusu 2"/>
          <p:cNvSpPr>
            <a:spLocks noGrp="1"/>
          </p:cNvSpPr>
          <p:nvPr>
            <p:ph type="title"/>
          </p:nvPr>
        </p:nvSpPr>
        <p:spPr>
          <a:xfrm>
            <a:off x="5003746" y="1380992"/>
            <a:ext cx="8761413" cy="706964"/>
          </a:xfrm>
        </p:spPr>
        <p:txBody>
          <a:bodyPr/>
          <a:lstStyle/>
          <a:p>
            <a:r>
              <a:rPr lang="tr-TR" dirty="0" err="1" smtClean="0"/>
              <a:t>Duration</a:t>
            </a:r>
            <a:endParaRPr lang="tr-TR" dirty="0"/>
          </a:p>
        </p:txBody>
      </p:sp>
      <p:sp>
        <p:nvSpPr>
          <p:cNvPr id="12" name="Rectangle 3"/>
          <p:cNvSpPr>
            <a:spLocks noGrp="1" noChangeArrowheads="1"/>
          </p:cNvSpPr>
          <p:nvPr>
            <p:ph sz="half" idx="2"/>
          </p:nvPr>
        </p:nvSpPr>
        <p:spPr bwMode="auto">
          <a:xfrm>
            <a:off x="1154954" y="3804688"/>
            <a:ext cx="4382721"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certain period of time between the beginning and the end of an event, a certain time interval between the beginning and the end, a certain part in the flowing time.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3" name="Picture 5" descr="EK CEVAP SÜRESİ YASAL SÜREYE EK OLARAK DİLEKÇENİN TEBLİĞİNDEN İTİBAREN  BAŞLAR. | Karamercan Hukuk Bürosu"/>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2143" y="3179763"/>
            <a:ext cx="4257551"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21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6953" y="1464118"/>
            <a:ext cx="8761413" cy="706964"/>
          </a:xfrm>
        </p:spPr>
        <p:txBody>
          <a:bodyPr/>
          <a:lstStyle/>
          <a:p>
            <a:r>
              <a:rPr lang="tr-TR" dirty="0" err="1" smtClean="0"/>
              <a:t>Sight</a:t>
            </a:r>
            <a:r>
              <a:rPr lang="tr-TR" dirty="0" smtClean="0"/>
              <a:t> </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847053"/>
            <a:ext cx="4476725"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person's own name or a bookmark, always written in the same form and by one's own hand, to indicate that he or she has written or approved that text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Dosya:Uysal-imza.png - Vikiped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482880"/>
            <a:ext cx="4824412" cy="223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97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5600" y="980902"/>
            <a:ext cx="8761413" cy="691417"/>
          </a:xfrm>
        </p:spPr>
        <p:txBody>
          <a:bodyPr/>
          <a:lstStyle/>
          <a:p>
            <a:r>
              <a:rPr lang="tr-TR" dirty="0" err="1" smtClean="0"/>
              <a:t>Advice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guiding, advising.</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Tavsiye İle İlgili Atasözle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313272"/>
            <a:ext cx="4824412" cy="257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96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Unvan 6"/>
          <p:cNvSpPr>
            <a:spLocks noGrp="1"/>
          </p:cNvSpPr>
          <p:nvPr>
            <p:ph type="title"/>
          </p:nvPr>
        </p:nvSpPr>
        <p:spPr>
          <a:xfrm>
            <a:off x="5045310" y="1254923"/>
            <a:ext cx="8761413" cy="706964"/>
          </a:xfrm>
        </p:spPr>
        <p:txBody>
          <a:bodyPr/>
          <a:lstStyle/>
          <a:p>
            <a:r>
              <a:rPr lang="tr-TR" dirty="0" err="1" smtClean="0"/>
              <a:t>Fabric</a:t>
            </a:r>
            <a:endParaRPr lang="tr-TR" dirty="0"/>
          </a:p>
        </p:txBody>
      </p:sp>
      <p:sp>
        <p:nvSpPr>
          <p:cNvPr id="8" name="Rectangle 1"/>
          <p:cNvSpPr>
            <a:spLocks noGrp="1" noChangeArrowheads="1"/>
          </p:cNvSpPr>
          <p:nvPr>
            <p:ph sz="half" idx="2"/>
          </p:nvPr>
        </p:nvSpPr>
        <p:spPr bwMode="auto">
          <a:xfrm>
            <a:off x="1154954" y="3882491"/>
            <a:ext cx="4468179"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any kind of fabric woven by machine from yarns of things such as wool, cotton, silk.</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Aerobin Kumaş Nedir? Doğal Aerobin Kumaş Özellikleri | KumasBilgi.com"/>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179763"/>
            <a:ext cx="5362294" cy="328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3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Unvan 6"/>
          <p:cNvSpPr>
            <a:spLocks noGrp="1"/>
          </p:cNvSpPr>
          <p:nvPr>
            <p:ph type="title"/>
          </p:nvPr>
        </p:nvSpPr>
        <p:spPr>
          <a:xfrm>
            <a:off x="5020371" y="1254923"/>
            <a:ext cx="8761413" cy="706964"/>
          </a:xfrm>
        </p:spPr>
        <p:txBody>
          <a:bodyPr/>
          <a:lstStyle/>
          <a:p>
            <a:r>
              <a:rPr lang="tr-TR" dirty="0" err="1" smtClean="0"/>
              <a:t>Handle</a:t>
            </a:r>
            <a:endParaRPr lang="tr-TR" dirty="0"/>
          </a:p>
        </p:txBody>
      </p:sp>
      <p:sp>
        <p:nvSpPr>
          <p:cNvPr id="8"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masterfully, skillfully.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Gelecek Eğitimde on Twitter: &quot;Kendine usta diyebilmen için; önce ustanı  geçeceksin. Sonra seni geçecek bir öğrenci yetiştireceksin. Japon Atasözü  https://t.co/e7bbQwQGG4&quot; / Twitte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80111" y="2700471"/>
            <a:ext cx="5298393" cy="415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40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11069" y="1239675"/>
            <a:ext cx="8761413" cy="706964"/>
          </a:xfrm>
        </p:spPr>
        <p:txBody>
          <a:bodyPr/>
          <a:lstStyle/>
          <a:p>
            <a:r>
              <a:rPr lang="tr-TR" dirty="0" err="1" smtClean="0"/>
              <a:t>Infer</a:t>
            </a:r>
            <a:endParaRPr lang="tr-TR" dirty="0"/>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r>
              <a:rPr lang="tr-TR"/>
              <a:t>bir cümleden veya metinden yeni ve değişik bir anlam yakalamak.</a:t>
            </a:r>
          </a:p>
        </p:txBody>
      </p:sp>
      <p:sp>
        <p:nvSpPr>
          <p:cNvPr id="5" name="Metin Yer Tutucusu 4"/>
          <p:cNvSpPr>
            <a:spLocks noGrp="1"/>
          </p:cNvSpPr>
          <p:nvPr>
            <p:ph type="body" sz="quarter" idx="3"/>
          </p:nvPr>
        </p:nvSpPr>
        <p:spPr/>
        <p:txBody>
          <a:bodyPr/>
          <a:lstStyle/>
          <a:p>
            <a:endParaRPr lang="tr-TR"/>
          </a:p>
        </p:txBody>
      </p:sp>
      <p:pic>
        <p:nvPicPr>
          <p:cNvPr id="4098" name="Picture 2" descr="Profillik için 160 fikir | resim, çiçek, doğ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42611" y="3528219"/>
            <a:ext cx="3790603" cy="273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lstStyle/>
          <a:p>
            <a:r>
              <a:rPr lang="tr-TR"/>
              <a:t>Davranışlarımıza yön veren, uyulması gereken ilke</a:t>
            </a:r>
          </a:p>
        </p:txBody>
      </p:sp>
      <p:sp>
        <p:nvSpPr>
          <p:cNvPr id="5" name="Metin Yer Tutucusu 4"/>
          <p:cNvSpPr>
            <a:spLocks noGrp="1"/>
          </p:cNvSpPr>
          <p:nvPr>
            <p:ph type="body" sz="quarter" idx="3"/>
          </p:nvPr>
        </p:nvSpPr>
        <p:spPr/>
        <p:txBody>
          <a:bodyPr/>
          <a:lstStyle/>
          <a:p>
            <a:endParaRPr lang="tr-TR"/>
          </a:p>
        </p:txBody>
      </p:sp>
      <p:pic>
        <p:nvPicPr>
          <p:cNvPr id="5122" name="Picture 2" descr="Toplumsal kurallar için 49 fikir | sınıf, okul, okul önces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809523" y="3179762"/>
            <a:ext cx="3215626" cy="3215626"/>
          </a:xfrm>
          <a:prstGeom prst="rect">
            <a:avLst/>
          </a:prstGeom>
          <a:noFill/>
          <a:extLst>
            <a:ext uri="{909E8E84-426E-40DD-AFC4-6F175D3DCCD1}">
              <a14:hiddenFill xmlns:a14="http://schemas.microsoft.com/office/drawing/2010/main">
                <a:solidFill>
                  <a:srgbClr val="FFFFFF"/>
                </a:solidFill>
              </a14:hiddenFill>
            </a:ext>
          </a:extLst>
        </p:spPr>
      </p:pic>
      <p:sp>
        <p:nvSpPr>
          <p:cNvPr id="7" name="Unvan 6"/>
          <p:cNvSpPr>
            <a:spLocks noGrp="1"/>
          </p:cNvSpPr>
          <p:nvPr>
            <p:ph type="title"/>
          </p:nvPr>
        </p:nvSpPr>
        <p:spPr>
          <a:xfrm>
            <a:off x="5265480" y="1608405"/>
            <a:ext cx="8761413" cy="706964"/>
          </a:xfrm>
        </p:spPr>
        <p:txBody>
          <a:bodyPr/>
          <a:lstStyle/>
          <a:p>
            <a:r>
              <a:rPr lang="tr-TR" dirty="0" err="1" smtClean="0"/>
              <a:t>Rule</a:t>
            </a:r>
            <a:r>
              <a:rPr lang="tr-TR" dirty="0" smtClean="0"/>
              <a:t/>
            </a:r>
            <a:br>
              <a:rPr lang="tr-TR" dirty="0" smtClean="0"/>
            </a:br>
            <a:endParaRPr lang="tr-TR" dirty="0"/>
          </a:p>
        </p:txBody>
      </p:sp>
    </p:spTree>
    <p:extLst>
      <p:ext uri="{BB962C8B-B14F-4D97-AF65-F5344CB8AC3E}">
        <p14:creationId xmlns:p14="http://schemas.microsoft.com/office/powerpoint/2010/main" val="4237611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51679" y="1254923"/>
            <a:ext cx="8761413" cy="706964"/>
          </a:xfrm>
        </p:spPr>
        <p:txBody>
          <a:bodyPr/>
          <a:lstStyle/>
          <a:p>
            <a:r>
              <a:rPr lang="tr-TR" dirty="0" err="1"/>
              <a:t>A</a:t>
            </a:r>
            <a:r>
              <a:rPr lang="tr-TR" dirty="0" err="1" smtClean="0"/>
              <a:t>nnounce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announce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6159" name="Picture 15" descr="Duyuru Mesajı Stok Fotoğraf, Resimler ve Görseller - iStock"/>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179762"/>
            <a:ext cx="4825159" cy="308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18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0561" y="1254923"/>
            <a:ext cx="8761413" cy="706964"/>
          </a:xfrm>
        </p:spPr>
        <p:txBody>
          <a:bodyPr/>
          <a:lstStyle/>
          <a:p>
            <a:r>
              <a:rPr lang="tr-TR" dirty="0" err="1"/>
              <a:t>D</a:t>
            </a:r>
            <a:r>
              <a:rPr lang="tr-TR" dirty="0" err="1" smtClean="0"/>
              <a:t>iverse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Miscellaneous, diverse, diverse.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7171" name="Picture 3" descr="ZEYTİNYAĞLI YAZ TÜRLÜSÜ – Her Kalbe Giden Farklı Tarifler Burad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53992" y="3373523"/>
            <a:ext cx="4379526" cy="246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3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31157" y="1254923"/>
            <a:ext cx="8761413" cy="706964"/>
          </a:xfrm>
        </p:spPr>
        <p:txBody>
          <a:bodyPr/>
          <a:lstStyle/>
          <a:p>
            <a:r>
              <a:rPr lang="tr-TR" dirty="0" err="1" smtClean="0"/>
              <a:t>Compulsory</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063514" y="3179762"/>
            <a:ext cx="4825158" cy="28400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whose existence is clearly needed.</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Zorunlu dersler hangileri? Zorunlu ders kaç tan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48946"/>
            <a:ext cx="4824412" cy="270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26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89346" y="1073421"/>
            <a:ext cx="8761413" cy="706964"/>
          </a:xfrm>
        </p:spPr>
        <p:txBody>
          <a:bodyPr/>
          <a:lstStyle/>
          <a:p>
            <a:r>
              <a:rPr lang="tr-TR" dirty="0" err="1" smtClean="0"/>
              <a:t>Feast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048108"/>
            <a:ext cx="3857621"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day that has national or religious significance, is considered sacred, and is celebrated nationally.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Ramazan Bayramı'na kaç gün var? 2022 Ramazan Bayramı başlangıcı - Yeni Şafak"/>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47223"/>
            <a:ext cx="4824412" cy="27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6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5062" y="1156548"/>
            <a:ext cx="8761413" cy="706964"/>
          </a:xfrm>
        </p:spPr>
        <p:txBody>
          <a:bodyPr/>
          <a:lstStyle/>
          <a:p>
            <a:r>
              <a:rPr lang="tr-TR" dirty="0" smtClean="0"/>
              <a:t>Universal</a:t>
            </a:r>
            <a:endParaRPr lang="tr-TR" dirty="0"/>
          </a:p>
        </p:txBody>
      </p:sp>
      <p:sp>
        <p:nvSpPr>
          <p:cNvPr id="5" name="Metin Yer Tutucusu 4"/>
          <p:cNvSpPr>
            <a:spLocks noGrp="1"/>
          </p:cNvSpPr>
          <p:nvPr>
            <p:ph type="body" sz="quarter" idx="3"/>
          </p:nvPr>
        </p:nvSpPr>
        <p:spPr/>
        <p:txBody>
          <a:bodyPr/>
          <a:lstStyle/>
          <a:p>
            <a:endParaRPr lang="tr-TR"/>
          </a:p>
        </p:txBody>
      </p:sp>
      <p:sp>
        <p:nvSpPr>
          <p:cNvPr id="10" name="Metin Yer Tutucusu 9"/>
          <p:cNvSpPr>
            <a:spLocks noGrp="1"/>
          </p:cNvSpPr>
          <p:nvPr>
            <p:ph type="body" idx="1"/>
          </p:nvPr>
        </p:nvSpPr>
        <p:spPr/>
        <p:txBody>
          <a:bodyPr/>
          <a:lstStyle/>
          <a:p>
            <a:endParaRPr lang="tr-TR" dirty="0"/>
          </a:p>
        </p:txBody>
      </p:sp>
      <p:sp>
        <p:nvSpPr>
          <p:cNvPr id="17" name="Rectangle 4"/>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concerning all humanity.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4" name="Picture 6" descr="Evrensel Yasalar Nelerdir? (Örneklerle Toplumsal, Biyolojik, Fiziksel Yasa)  -"/>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0891" y="3179763"/>
            <a:ext cx="4260055"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73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53622" y="1106672"/>
            <a:ext cx="8761413" cy="706964"/>
          </a:xfrm>
        </p:spPr>
        <p:txBody>
          <a:bodyPr/>
          <a:lstStyle/>
          <a:p>
            <a:r>
              <a:rPr lang="tr-TR" dirty="0" smtClean="0"/>
              <a:t>Access</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8" name="Rectangle 1"/>
          <p:cNvSpPr>
            <a:spLocks noGrp="1" noChangeArrowheads="1"/>
          </p:cNvSpPr>
          <p:nvPr>
            <p:ph sz="half" idx="2"/>
          </p:nvPr>
        </p:nvSpPr>
        <p:spPr bwMode="auto">
          <a:xfrm>
            <a:off x="1154954" y="4269909"/>
            <a:ext cx="4263080"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place through which one enters and passes through a building.</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9" name="Picture 7" descr="Gökyüzü Açık Eski Kapı Stok Fotoğraflar &amp; Kapı'nin Daha Fazla Resimleri -  iStock"/>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56832" y="3179762"/>
            <a:ext cx="5255037" cy="349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71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0371" y="1139922"/>
            <a:ext cx="8761413" cy="706964"/>
          </a:xfrm>
        </p:spPr>
        <p:txBody>
          <a:bodyPr/>
          <a:lstStyle/>
          <a:p>
            <a:r>
              <a:rPr lang="tr-TR" dirty="0" err="1" smtClean="0"/>
              <a:t>Cause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create, to make way.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Şaşırmış Bebek Resimleri | Türkiye'nin Bebek Sites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1" y="2922663"/>
            <a:ext cx="4290774" cy="309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78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484" y="1254923"/>
            <a:ext cx="8761413" cy="706964"/>
          </a:xfrm>
        </p:spPr>
        <p:txBody>
          <a:bodyPr/>
          <a:lstStyle/>
          <a:p>
            <a:r>
              <a:rPr lang="tr-TR" dirty="0" err="1" smtClean="0"/>
              <a:t>Comment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321578"/>
            <a:ext cx="4365629"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evaluation of an event according to a certain view, explanation.</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9" name="Picture 11" descr="Zootopia (Zootropolis: Hayvanlar Şehri) - Türkçe Dublajlı 2. Fragman -  YouTub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42916"/>
            <a:ext cx="4824412" cy="271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16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99663" y="1067671"/>
            <a:ext cx="8761413" cy="706964"/>
          </a:xfrm>
        </p:spPr>
        <p:txBody>
          <a:bodyPr/>
          <a:lstStyle/>
          <a:p>
            <a:r>
              <a:rPr lang="tr-TR" dirty="0" err="1" smtClean="0"/>
              <a:t>Effect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540980"/>
            <a:ext cx="4553637" cy="223651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It should be used in radio and television broadcasts, theater plays, film interpretations, as a matter of subject, the sounds that should be found are optical, mechanical, chemical, etc., apart from natural resources. by artificial means.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30 SANİYEDE NEON EFEKTİ NASIL YAPILIR? | Efekt Programları - YouTub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42916"/>
            <a:ext cx="4824412" cy="271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35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7695" y="1322803"/>
            <a:ext cx="8761413" cy="706964"/>
          </a:xfrm>
        </p:spPr>
        <p:txBody>
          <a:bodyPr/>
          <a:lstStyle/>
          <a:p>
            <a:r>
              <a:rPr lang="tr-TR" dirty="0" err="1" smtClean="0"/>
              <a:t>Store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widely described event.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4099" name="Picture 3" descr="Bu Hafta İçin Bir Hikaye | Nazlı Kılan Ermu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1" y="3004613"/>
            <a:ext cx="4559553" cy="30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24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1816" y="1161676"/>
            <a:ext cx="8761413" cy="706964"/>
          </a:xfrm>
        </p:spPr>
        <p:txBody>
          <a:bodyPr/>
          <a:lstStyle/>
          <a:p>
            <a:r>
              <a:rPr lang="tr-TR" dirty="0" err="1" smtClean="0"/>
              <a:t>Dedicate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940446"/>
            <a:ext cx="4825157"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have an intention to God or a divine power, usually to perform a sacrifice or similar benevolent act, when a wish is granted.</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5123" name="Picture 3" descr="Güç yetirilemeyecek bir şey adamak geçerli olur mu?"/>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391749"/>
            <a:ext cx="4824412" cy="241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27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52633" y="1254923"/>
            <a:ext cx="8761413" cy="706964"/>
          </a:xfrm>
        </p:spPr>
        <p:txBody>
          <a:bodyPr/>
          <a:lstStyle/>
          <a:p>
            <a:r>
              <a:rPr lang="tr-TR" dirty="0" smtClean="0"/>
              <a:t>Fail</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227056"/>
            <a:ext cx="4755395"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failed, unsuccessful, unsuccessful, unsuccessful (person).</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6147" name="Picture 3" descr="Girişim Başarısız Olunca Nasıl Devam Edilir? | Kobi Vadis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0891" y="3179763"/>
            <a:ext cx="4260055"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87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4073" y="998606"/>
            <a:ext cx="8761413" cy="706964"/>
          </a:xfrm>
        </p:spPr>
        <p:txBody>
          <a:bodyPr/>
          <a:lstStyle/>
          <a:p>
            <a:r>
              <a:rPr lang="tr-TR" dirty="0" err="1" smtClean="0"/>
              <a:t>Fulfill</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289436"/>
            <a:ext cx="4639095"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ensure its fulfillment, to do what is necessary, to realize, to implement.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Yerine getirmek Yerine getirmek Resimleri, Stok Fotoğrafları ve Resimle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432443"/>
            <a:ext cx="4941604" cy="326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9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14778" y="1140344"/>
            <a:ext cx="8761413" cy="706964"/>
          </a:xfrm>
        </p:spPr>
        <p:txBody>
          <a:bodyPr/>
          <a:lstStyle/>
          <a:p>
            <a:r>
              <a:rPr lang="tr-TR" dirty="0" err="1" smtClean="0"/>
              <a:t>Elective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289436"/>
            <a:ext cx="4472762"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free to choose or not to do as she pleases.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4099" name="Picture 3" descr="Türk insanının müzik dinleme alışkanlıkları ve dijital müziğin yükselişi -  Digital Ag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86833" y="3179763"/>
            <a:ext cx="4668171"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44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70001" y="1023545"/>
            <a:ext cx="8761413" cy="706964"/>
          </a:xfrm>
        </p:spPr>
        <p:txBody>
          <a:bodyPr/>
          <a:lstStyle/>
          <a:p>
            <a:r>
              <a:rPr lang="tr-TR" dirty="0" smtClean="0"/>
              <a:t>Image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127853"/>
            <a:ext cx="4681824"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objects, nature appearances with tools such as pencils, brushes and paints, cloth, paper, etc. format made on it.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Görsel ve Fotoğraflar için Ücretsiz Dosya Dönüştürme Aracı - Shutterstock"/>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2" y="3713285"/>
            <a:ext cx="5785502" cy="246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99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45309" y="1148235"/>
            <a:ext cx="8761413" cy="706964"/>
          </a:xfrm>
        </p:spPr>
        <p:txBody>
          <a:bodyPr/>
          <a:lstStyle/>
          <a:p>
            <a:r>
              <a:rPr lang="tr-TR" dirty="0" err="1" smtClean="0"/>
              <a:t>Ordinary</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4289436"/>
            <a:ext cx="4630549"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without any feature and value, ordinary, vulgar, worthless, unqualified.</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5" name="Picture 3" descr="Sıradan Manzaraları Büyüleyici Karelere Dönüştüren Sanatçılardan 23  Fotoğraf biacaip"/>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42292" y="3281586"/>
            <a:ext cx="4815732" cy="309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94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9753" y="1254923"/>
            <a:ext cx="8761413" cy="706964"/>
          </a:xfrm>
        </p:spPr>
        <p:txBody>
          <a:bodyPr/>
          <a:lstStyle/>
          <a:p>
            <a:r>
              <a:rPr lang="tr-TR" dirty="0" err="1" smtClean="0"/>
              <a:t>Cure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(disease) cure, cure, cure.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4099" name="Picture 3" descr="Hastane Stok Fotoğrafında Sedyede Yatan Kadın Stok Fotoğraflar &amp; 40-44  Yaşlar Arası'nin Daha Fazla Resimleri - iStock"/>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26437" y="3562741"/>
            <a:ext cx="3874699" cy="258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63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78312" y="1056796"/>
            <a:ext cx="8761413" cy="706964"/>
          </a:xfrm>
        </p:spPr>
        <p:txBody>
          <a:bodyPr/>
          <a:lstStyle/>
          <a:p>
            <a:r>
              <a:rPr lang="tr-TR" dirty="0" err="1" smtClean="0"/>
              <a:t>Casual</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8"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everyday, everyday, daily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Smart Casual Giyim Tarzı Nedir? | Çizgi Triko"/>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1" y="2828659"/>
            <a:ext cx="4825160" cy="319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13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11317" y="1254923"/>
            <a:ext cx="8761413" cy="706964"/>
          </a:xfrm>
        </p:spPr>
        <p:txBody>
          <a:bodyPr/>
          <a:lstStyle/>
          <a:p>
            <a:r>
              <a:rPr lang="tr-TR" dirty="0" smtClean="0"/>
              <a:t>Denim</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966270"/>
            <a:ext cx="4639095"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Blue, coarse cotton, patterned hard fabric used in jeans, blouses, and pocketed trousers, coats, etc. made of this fabric. clothes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https://www.e-giyimsepeti.com/bayan-bol-kot-pantolon-53443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93010" y="2958022"/>
            <a:ext cx="3225492" cy="401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59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8" name="Unvan 7"/>
          <p:cNvSpPr>
            <a:spLocks noGrp="1"/>
          </p:cNvSpPr>
          <p:nvPr>
            <p:ph type="title"/>
          </p:nvPr>
        </p:nvSpPr>
        <p:spPr>
          <a:xfrm>
            <a:off x="5128437" y="1131609"/>
            <a:ext cx="8761413" cy="706964"/>
          </a:xfrm>
        </p:spPr>
        <p:txBody>
          <a:bodyPr/>
          <a:lstStyle/>
          <a:p>
            <a:r>
              <a:rPr lang="tr-TR" dirty="0" err="1" smtClean="0"/>
              <a:t>Dress</a:t>
            </a:r>
            <a:endParaRPr lang="tr-TR" dirty="0"/>
          </a:p>
        </p:txBody>
      </p:sp>
      <p:sp>
        <p:nvSpPr>
          <p:cNvPr id="9" name="Rectangle 2"/>
          <p:cNvSpPr>
            <a:spLocks noGrp="1" noChangeArrowheads="1"/>
          </p:cNvSpPr>
          <p:nvPr>
            <p:ph sz="half" idx="2"/>
          </p:nvPr>
        </p:nvSpPr>
        <p:spPr bwMode="auto">
          <a:xfrm>
            <a:off x="1154953" y="4184845"/>
            <a:ext cx="4825157"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all kinds of articles of clothing worn over the underwear.</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3076" name="Picture 4" descr="Deri Elbise - Siyah | Gusto"/>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145804" y="2617997"/>
            <a:ext cx="2686713" cy="403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96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75304" y="1196411"/>
            <a:ext cx="8913245" cy="736865"/>
          </a:xfrm>
        </p:spPr>
        <p:txBody>
          <a:bodyPr/>
          <a:lstStyle/>
          <a:p>
            <a:r>
              <a:rPr lang="tr-TR" dirty="0" err="1" smtClean="0"/>
              <a:t>Shoe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pic>
        <p:nvPicPr>
          <p:cNvPr id="4098" name="Picture 2" descr="Glide-Step Sport-Wave Heat Erkek Sarı Spor Ayakkabı 232270 YEL"/>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246834" y="2498093"/>
            <a:ext cx="3365690" cy="4203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sz="half" idx="2"/>
          </p:nvPr>
        </p:nvSpPr>
        <p:spPr bwMode="auto">
          <a:xfrm>
            <a:off x="1154954" y="3509165"/>
            <a:ext cx="4921106" cy="191335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Footwear, the upper of which is usually made of leather and similar materials, the sole is made of durable materials such as leather, rubber, and is worn to protect the foot from all kinds of effects, especially on the street.</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234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6255" y="1173173"/>
            <a:ext cx="8761413" cy="706964"/>
          </a:xfrm>
        </p:spPr>
        <p:txBody>
          <a:bodyPr/>
          <a:lstStyle/>
          <a:p>
            <a:r>
              <a:rPr lang="tr-TR" dirty="0" err="1" smtClean="0"/>
              <a:t>Neat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pic>
        <p:nvPicPr>
          <p:cNvPr id="5123" name="Picture 3" descr="Düzenli ve eğlenceli 12 çocuk odası modeli ile ilham alın – Evim"/>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34984" y="3195338"/>
            <a:ext cx="4438218" cy="33286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sz="half" idx="2"/>
          </p:nvPr>
        </p:nvSpPr>
        <p:spPr bwMode="auto">
          <a:xfrm>
            <a:off x="1154954" y="3956820"/>
            <a:ext cx="4698915"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everything in its place, in order, in order, neat, in its place, not messy, orderly.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9835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70495" y="1098359"/>
            <a:ext cx="8761413" cy="706964"/>
          </a:xfrm>
        </p:spPr>
        <p:txBody>
          <a:bodyPr/>
          <a:lstStyle/>
          <a:p>
            <a:r>
              <a:rPr lang="tr-TR" dirty="0" err="1" smtClean="0"/>
              <a:t>Ruffle</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9" name="Rectangle 2"/>
          <p:cNvSpPr>
            <a:spLocks noGrp="1" noChangeArrowheads="1"/>
          </p:cNvSpPr>
          <p:nvPr>
            <p:ph sz="half" idx="2"/>
          </p:nvPr>
        </p:nvSpPr>
        <p:spPr bwMode="auto">
          <a:xfrm>
            <a:off x="1154954" y="4214478"/>
            <a:ext cx="4698915"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sewn, ruffled or shirred ornament with sales, curtains and similar features.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7172" name="Picture 4" descr="Desenli Fırfır Detaylı Abiye Elbise - Lacivert Kırmızı"/>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923437" y="2691926"/>
            <a:ext cx="2851897" cy="385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77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11656" y="1170222"/>
            <a:ext cx="8761413" cy="706964"/>
          </a:xfrm>
        </p:spPr>
        <p:txBody>
          <a:bodyPr/>
          <a:lstStyle/>
          <a:p>
            <a:r>
              <a:rPr lang="tr-TR" dirty="0" smtClean="0"/>
              <a:t>Smart</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154954" y="3966270"/>
            <a:ext cx="4707461"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A very thin, flexible and shiny wire obtained from the cocoon woven by the silkworm and used in weaving by turning it into yarn.</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8195" name="Picture 3" descr="İpek kumaş nasıl temizlenir? İpek kıyafetleri yıkamanın püf noktaları -  Pratik Bilgiler Haberle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78249" y="3179763"/>
            <a:ext cx="4685340"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1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39222" y="1254923"/>
            <a:ext cx="8761413" cy="706964"/>
          </a:xfrm>
        </p:spPr>
        <p:txBody>
          <a:bodyPr/>
          <a:lstStyle/>
          <a:p>
            <a:r>
              <a:rPr lang="tr-TR" dirty="0" err="1" smtClean="0"/>
              <a:t>Informatıon</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rot="10800000" flipV="1">
            <a:off x="1154954" y="4233857"/>
            <a:ext cx="4614080" cy="9438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The name given to all the facts, facts and principles that the human mind can take.</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5125" name="Picture 5" descr="Bilgi insanı olmak | Bilim ve Ütopy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72911"/>
            <a:ext cx="4824412" cy="265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83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72373" y="1101854"/>
            <a:ext cx="8761413" cy="706964"/>
          </a:xfrm>
        </p:spPr>
        <p:txBody>
          <a:bodyPr/>
          <a:lstStyle/>
          <a:p>
            <a:r>
              <a:rPr lang="tr-TR" dirty="0" err="1" smtClean="0"/>
              <a:t>Shopping</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8" name="Rectangle 3"/>
          <p:cNvSpPr>
            <a:spLocks noGrp="1" noChangeArrowheads="1"/>
          </p:cNvSpPr>
          <p:nvPr>
            <p:ph sz="half" idx="2"/>
          </p:nvPr>
        </p:nvSpPr>
        <p:spPr bwMode="auto">
          <a:xfrm>
            <a:off x="1281113" y="2973388"/>
            <a:ext cx="4813300" cy="41322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trading business.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9221" name="Picture 5" descr="İnternetten Alışveriş Yapma Siteleri | Beyoglu.ne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96423" y="3242916"/>
            <a:ext cx="5036702" cy="283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19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r>
              <a:rPr lang="tr-TR" dirty="0" smtClean="0"/>
              <a:t>: 10   </a:t>
            </a:r>
            <a:r>
              <a:rPr lang="tr-TR" dirty="0" err="1" smtClean="0"/>
              <a:t>Student’s</a:t>
            </a:r>
            <a:r>
              <a:rPr lang="tr-TR" dirty="0" smtClean="0"/>
              <a:t> </a:t>
            </a:r>
            <a:r>
              <a:rPr lang="tr-TR" dirty="0" err="1" smtClean="0"/>
              <a:t>Book</a:t>
            </a:r>
            <a:endParaRPr lang="tr-TR" dirty="0"/>
          </a:p>
        </p:txBody>
      </p:sp>
    </p:spTree>
    <p:extLst>
      <p:ext uri="{BB962C8B-B14F-4D97-AF65-F5344CB8AC3E}">
        <p14:creationId xmlns:p14="http://schemas.microsoft.com/office/powerpoint/2010/main" val="2015455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THANK YOU FOR YOUR VISIT! – Lemora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651" y="444761"/>
            <a:ext cx="9619861" cy="641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5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7491" y="1254923"/>
            <a:ext cx="8761413" cy="706964"/>
          </a:xfrm>
        </p:spPr>
        <p:txBody>
          <a:bodyPr/>
          <a:lstStyle/>
          <a:p>
            <a:r>
              <a:rPr lang="tr-TR" dirty="0" err="1" smtClean="0"/>
              <a:t>Aviation</a:t>
            </a:r>
            <a:r>
              <a:rPr lang="tr-TR" dirty="0" smtClean="0"/>
              <a:t> </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work of the aviator.</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6147" name="Picture 3" descr="Havacılık – YD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399055"/>
            <a:ext cx="4824412" cy="240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2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95928" y="1397617"/>
            <a:ext cx="8761413" cy="706964"/>
          </a:xfrm>
        </p:spPr>
        <p:txBody>
          <a:bodyPr/>
          <a:lstStyle/>
          <a:p>
            <a:r>
              <a:rPr lang="tr-TR" dirty="0" err="1" smtClean="0"/>
              <a:t>Consider</a:t>
            </a:r>
            <a:endParaRPr lang="tr-TR" dirty="0"/>
          </a:p>
        </p:txBody>
      </p:sp>
      <p:sp>
        <p:nvSpPr>
          <p:cNvPr id="5" name="Rectangle 1"/>
          <p:cNvSpPr>
            <a:spLocks noGrp="1" noChangeArrowheads="1"/>
          </p:cNvSpPr>
          <p:nvPr>
            <p:ph sz="half" idx="1"/>
          </p:nvPr>
        </p:nvSpPr>
        <p:spPr bwMode="auto">
          <a:xfrm>
            <a:off x="1154954" y="3424495"/>
            <a:ext cx="4562182"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To examine and compare information with the aim of making a judgment and to generate ideas by making use of the connections between them, to form mental abilities.</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7171" name="Picture 3" descr="İyi Bir Kullanıcı Deneyimi İçin Basit Düşünme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9509" y="2603500"/>
            <a:ext cx="478282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0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5680" y="1138844"/>
            <a:ext cx="8761413" cy="814647"/>
          </a:xfrm>
        </p:spPr>
        <p:txBody>
          <a:bodyPr/>
          <a:lstStyle/>
          <a:p>
            <a:r>
              <a:rPr lang="tr-TR" dirty="0" err="1" smtClean="0"/>
              <a:t>Decision</a:t>
            </a:r>
            <a:endParaRPr lang="tr-TR" dirty="0"/>
          </a:p>
        </p:txBody>
      </p:sp>
      <p:sp>
        <p:nvSpPr>
          <p:cNvPr id="3" name="Metin Yer Tutucusu 2"/>
          <p:cNvSpPr>
            <a:spLocks noGrp="1"/>
          </p:cNvSpPr>
          <p:nvPr>
            <p:ph type="body" idx="1"/>
          </p:nvPr>
        </p:nvSpPr>
        <p:spPr/>
        <p:txBody>
          <a:bodyPr/>
          <a:lstStyle/>
          <a:p>
            <a:endParaRPr lang="tr-TR"/>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269251" y="4058188"/>
            <a:ext cx="4097507"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conclusive judgment about a business or problem.</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8195" name="Picture 3" descr="Doğru Karar Vermenin Yolları | Yeni İş Fikirleri"/>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238052"/>
            <a:ext cx="4824412" cy="272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4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97433" y="1197032"/>
            <a:ext cx="5610373" cy="691417"/>
          </a:xfrm>
        </p:spPr>
        <p:txBody>
          <a:bodyPr/>
          <a:lstStyle/>
          <a:p>
            <a:r>
              <a:rPr lang="tr-TR" dirty="0" smtClean="0"/>
              <a:t>Memory</a:t>
            </a:r>
            <a:endParaRPr lang="tr-TR" dirty="0"/>
          </a:p>
        </p:txBody>
      </p:sp>
      <p:sp>
        <p:nvSpPr>
          <p:cNvPr id="3" name="Metin Yer Tutucusu 2"/>
          <p:cNvSpPr>
            <a:spLocks noGrp="1"/>
          </p:cNvSpPr>
          <p:nvPr>
            <p:ph type="body" idx="1"/>
          </p:nvPr>
        </p:nvSpPr>
        <p:spPr/>
        <p:txBody>
          <a:bodyPr/>
          <a:lstStyle/>
          <a:p>
            <a:r>
              <a:rPr lang="tr-TR" dirty="0" smtClean="0"/>
              <a:t>M</a:t>
            </a:r>
            <a:endParaRPr lang="tr-TR" dirty="0"/>
          </a:p>
        </p:txBody>
      </p:sp>
      <p:sp>
        <p:nvSpPr>
          <p:cNvPr id="5" name="Metin Yer Tutucusu 4"/>
          <p:cNvSpPr>
            <a:spLocks noGrp="1"/>
          </p:cNvSpPr>
          <p:nvPr>
            <p:ph type="body" sz="quarter" idx="3"/>
          </p:nvPr>
        </p:nvSpPr>
        <p:spPr/>
        <p:txBody>
          <a:bodyPr/>
          <a:lstStyle/>
          <a:p>
            <a:endParaRPr lang="tr-TR"/>
          </a:p>
        </p:txBody>
      </p:sp>
      <p:sp>
        <p:nvSpPr>
          <p:cNvPr id="7" name="Rectangle 1"/>
          <p:cNvSpPr>
            <a:spLocks noGrp="1" noChangeArrowheads="1"/>
          </p:cNvSpPr>
          <p:nvPr>
            <p:ph sz="half" idx="2"/>
          </p:nvPr>
        </p:nvSpPr>
        <p:spPr bwMode="auto">
          <a:xfrm>
            <a:off x="1377318" y="4302256"/>
            <a:ext cx="371838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smtClean="0">
                <a:ln>
                  <a:noFill/>
                </a:ln>
                <a:solidFill>
                  <a:srgbClr val="202124"/>
                </a:solidFill>
                <a:effectLst/>
                <a:latin typeface="inherit"/>
              </a:rPr>
              <a:t>memory</a:t>
            </a:r>
            <a:r>
              <a:rPr kumimoji="0" lang="tr-TR" altLang="tr-TR" sz="800" b="0" i="0" u="none" strike="noStrike" cap="none" normalizeH="0" baseline="0" smtClean="0">
                <a:ln>
                  <a:noFill/>
                </a:ln>
                <a:solidFill>
                  <a:schemeClr val="tx1"/>
                </a:solidFill>
                <a:effectLst/>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pic>
        <p:nvPicPr>
          <p:cNvPr id="9219" name="Picture 3" descr="Flash Bellek Nedir? Ne İşe Yarar? | IIENSTITU"/>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08713" y="3394732"/>
            <a:ext cx="4824412" cy="241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73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TM02900722[[fn=İyon Toplantı Odası]]</Template>
  <TotalTime>647</TotalTime>
  <Words>767</Words>
  <Application>Microsoft Office PowerPoint</Application>
  <PresentationFormat>Geniş ekran</PresentationFormat>
  <Paragraphs>101</Paragraphs>
  <Slides>52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Century Gothic</vt:lpstr>
      <vt:lpstr>inherit</vt:lpstr>
      <vt:lpstr>Wingdings 3</vt:lpstr>
      <vt:lpstr>İyon Toplantı Odası</vt:lpstr>
      <vt:lpstr>Englısh Performance  Homework </vt:lpstr>
      <vt:lpstr>Dormitory </vt:lpstr>
      <vt:lpstr>Compulsory</vt:lpstr>
      <vt:lpstr>Elective</vt:lpstr>
      <vt:lpstr>Informatıon</vt:lpstr>
      <vt:lpstr>Aviation </vt:lpstr>
      <vt:lpstr>Consider</vt:lpstr>
      <vt:lpstr>Decision</vt:lpstr>
      <vt:lpstr>Memory</vt:lpstr>
      <vt:lpstr>Sensible</vt:lpstr>
      <vt:lpstr>Fort</vt:lpstr>
      <vt:lpstr>Respect</vt:lpstr>
      <vt:lpstr>Victory</vt:lpstr>
      <vt:lpstr>Admire </vt:lpstr>
      <vt:lpstr>Community</vt:lpstr>
      <vt:lpstr> Innovation</vt:lpstr>
      <vt:lpstr>Pottery</vt:lpstr>
      <vt:lpstr>Vital</vt:lpstr>
      <vt:lpstr>To ask</vt:lpstr>
      <vt:lpstr>Climate</vt:lpstr>
      <vt:lpstr>Duration</vt:lpstr>
      <vt:lpstr>Sight </vt:lpstr>
      <vt:lpstr>Advice</vt:lpstr>
      <vt:lpstr>Fabric</vt:lpstr>
      <vt:lpstr>Handle</vt:lpstr>
      <vt:lpstr>Infer</vt:lpstr>
      <vt:lpstr>Rule </vt:lpstr>
      <vt:lpstr>Announce</vt:lpstr>
      <vt:lpstr>Diverse</vt:lpstr>
      <vt:lpstr>Feast</vt:lpstr>
      <vt:lpstr>Universal</vt:lpstr>
      <vt:lpstr>Access</vt:lpstr>
      <vt:lpstr>Cause</vt:lpstr>
      <vt:lpstr>Comment</vt:lpstr>
      <vt:lpstr>Effect</vt:lpstr>
      <vt:lpstr>Store</vt:lpstr>
      <vt:lpstr>Dedicate</vt:lpstr>
      <vt:lpstr>Fail</vt:lpstr>
      <vt:lpstr>Fulfill</vt:lpstr>
      <vt:lpstr>Image</vt:lpstr>
      <vt:lpstr>Ordinary</vt:lpstr>
      <vt:lpstr>Cure</vt:lpstr>
      <vt:lpstr>Casual</vt:lpstr>
      <vt:lpstr>Denim</vt:lpstr>
      <vt:lpstr>Dress</vt:lpstr>
      <vt:lpstr>Shoe</vt:lpstr>
      <vt:lpstr>Neat</vt:lpstr>
      <vt:lpstr>Ruffle</vt:lpstr>
      <vt:lpstr>Smart</vt:lpstr>
      <vt:lpstr>Shopping</vt:lpstr>
      <vt:lpstr>References: 10   Student’s Book</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Englısh Performance  Homework</dc:title>
  <dc:creator>Etkileşimli Tahta</dc:creator>
  <cp:lastModifiedBy>Etkileşimli Tahta</cp:lastModifiedBy>
  <cp:revision>32</cp:revision>
  <dcterms:created xsi:type="dcterms:W3CDTF">2022-04-19T06:14:13Z</dcterms:created>
  <dcterms:modified xsi:type="dcterms:W3CDTF">2022-04-22T07:02:23Z</dcterms:modified>
</cp:coreProperties>
</file>