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7" d="100"/>
          <a:sy n="107" d="100"/>
        </p:scale>
        <p:origin x="13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5245638-1E59-4E91-8C1D-D0B07C61A1A3}" type="datetimeFigureOut">
              <a:rPr lang="tr-TR" smtClean="0"/>
              <a:t>27.03.2022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26932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5245638-1E59-4E91-8C1D-D0B07C61A1A3}" type="datetimeFigureOut">
              <a:rPr lang="tr-TR" smtClean="0"/>
              <a:t>27.03.2022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303799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5245638-1E59-4E91-8C1D-D0B07C61A1A3}" type="datetimeFigureOut">
              <a:rPr lang="tr-TR" smtClean="0"/>
              <a:t>27.03.2022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66607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5245638-1E59-4E91-8C1D-D0B07C61A1A3}" type="datetimeFigureOut">
              <a:rPr lang="tr-TR" smtClean="0"/>
              <a:t>27.03.2022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39956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5245638-1E59-4E91-8C1D-D0B07C61A1A3}" type="datetimeFigureOut">
              <a:rPr lang="tr-TR" smtClean="0"/>
              <a:t>27.03.2022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55327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5245638-1E59-4E91-8C1D-D0B07C61A1A3}" type="datetimeFigureOut">
              <a:rPr lang="tr-TR" smtClean="0"/>
              <a:t>27.03.2022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96089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5245638-1E59-4E91-8C1D-D0B07C61A1A3}" type="datetimeFigureOut">
              <a:rPr lang="tr-TR" smtClean="0"/>
              <a:t>27.03.2022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19165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5245638-1E59-4E91-8C1D-D0B07C61A1A3}" type="datetimeFigureOut">
              <a:rPr lang="tr-TR" smtClean="0"/>
              <a:t>27.03.2022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63439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45638-1E59-4E91-8C1D-D0B07C61A1A3}" type="datetimeFigureOut">
              <a:rPr lang="tr-TR" smtClean="0"/>
              <a:t>27.03.2022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413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5245638-1E59-4E91-8C1D-D0B07C61A1A3}" type="datetimeFigureOut">
              <a:rPr lang="tr-TR" smtClean="0"/>
              <a:t>27.03.2022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09963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5245638-1E59-4E91-8C1D-D0B07C61A1A3}" type="datetimeFigureOut">
              <a:rPr lang="tr-TR" smtClean="0"/>
              <a:t>27.03.2022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C0BE42-6AFE-48B9-83E1-4D23773E73DC}" type="slidenum">
              <a:rPr lang="tr-TR" smtClean="0"/>
              <a:t>‹#›</a:t>
            </a:fld>
            <a:endParaRPr lang="tr-TR"/>
          </a:p>
        </p:txBody>
      </p:sp>
    </p:spTree>
    <p:extLst>
      <p:ext uri="{BB962C8B-B14F-4D97-AF65-F5344CB8AC3E}">
        <p14:creationId xmlns:p14="http://schemas.microsoft.com/office/powerpoint/2010/main" val="282245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45638-1E59-4E91-8C1D-D0B07C61A1A3}" type="datetimeFigureOut">
              <a:rPr lang="tr-TR" smtClean="0"/>
              <a:t>27.03.2022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0BE42-6AFE-48B9-83E1-4D23773E73DC}" type="slidenum">
              <a:rPr lang="tr-TR" smtClean="0"/>
              <a:t>‹#›</a:t>
            </a:fld>
            <a:endParaRPr lang="tr-TR"/>
          </a:p>
        </p:txBody>
      </p:sp>
    </p:spTree>
    <p:extLst>
      <p:ext uri="{BB962C8B-B14F-4D97-AF65-F5344CB8AC3E}">
        <p14:creationId xmlns:p14="http://schemas.microsoft.com/office/powerpoint/2010/main" val="905313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q=%C3%A7eviri&amp;oq=%C3%A7e&amp;aqs=chrome.0.69i59j69i57j0i433i512l2j0i512j0i433i512l3j46i175i199i512j0i512.1791j0j15&amp;sourceid=chrome&amp;ie=UTF-8" TargetMode="External"/><Relationship Id="rId2" Type="http://schemas.openxmlformats.org/officeDocument/2006/relationships/hyperlink" Target="https://ingilizcebankasi.com/if-clause-type-0-testi/" TargetMode="External"/><Relationship Id="rId1" Type="http://schemas.openxmlformats.org/officeDocument/2006/relationships/slideLayout" Target="../slideLayouts/slideLayout2.xml"/><Relationship Id="rId5" Type="http://schemas.openxmlformats.org/officeDocument/2006/relationships/hyperlink" Target="https://www.google.com/search?q=helpful+tips&amp;source=lnms&amp;tbm=isch&amp;sa=X&amp;ved=2ahUKEwjghYym6eb2AhU-S_EDHaQNATMQ_AUoAXoECAEQAw&amp;biw=1680&amp;bih=907&amp;dpr=1#imgrc=XCpOdROAZG9ksM" TargetMode="External"/><Relationship Id="rId4" Type="http://schemas.openxmlformats.org/officeDocument/2006/relationships/hyperlink" Target="https://blog.cambly.com/tr/if-clause-kosul-cumleler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787F332-94A5-44E3-8F9C-3A9F2CBE35F6}"/>
              </a:ext>
            </a:extLst>
          </p:cNvPr>
          <p:cNvPicPr>
            <a:picLocks noChangeAspect="1"/>
          </p:cNvPicPr>
          <p:nvPr/>
        </p:nvPicPr>
        <p:blipFill>
          <a:blip r:embed="rId2"/>
          <a:stretch>
            <a:fillRect/>
          </a:stretch>
        </p:blipFill>
        <p:spPr>
          <a:xfrm>
            <a:off x="1019734" y="194982"/>
            <a:ext cx="10365442" cy="6468036"/>
          </a:xfrm>
          <a:prstGeom prst="rect">
            <a:avLst/>
          </a:prstGeom>
        </p:spPr>
      </p:pic>
    </p:spTree>
    <p:extLst>
      <p:ext uri="{BB962C8B-B14F-4D97-AF65-F5344CB8AC3E}">
        <p14:creationId xmlns:p14="http://schemas.microsoft.com/office/powerpoint/2010/main" val="355245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AB6E0-E587-4E66-9548-2D7AE34BC045}"/>
              </a:ext>
            </a:extLst>
          </p:cNvPr>
          <p:cNvSpPr>
            <a:spLocks noGrp="1"/>
          </p:cNvSpPr>
          <p:nvPr>
            <p:ph type="title"/>
          </p:nvPr>
        </p:nvSpPr>
        <p:spPr>
          <a:xfrm>
            <a:off x="685799" y="170329"/>
            <a:ext cx="10515600" cy="1128665"/>
          </a:xfrm>
        </p:spPr>
        <p:txBody>
          <a:bodyPr>
            <a:noAutofit/>
          </a:bodyPr>
          <a:lstStyle/>
          <a:p>
            <a:pPr algn="ctr"/>
            <a:r>
              <a:rPr lang="tr-TR" sz="8000" b="1" dirty="0">
                <a:solidFill>
                  <a:srgbClr val="7030A0"/>
                </a:solidFill>
                <a:latin typeface="Arial Black" panose="020B0A04020102020204" pitchFamily="34" charset="0"/>
              </a:rPr>
              <a:t>REFERENCES</a:t>
            </a:r>
          </a:p>
        </p:txBody>
      </p:sp>
      <p:sp>
        <p:nvSpPr>
          <p:cNvPr id="3" name="İçerik Yer Tutucusu 2">
            <a:extLst>
              <a:ext uri="{FF2B5EF4-FFF2-40B4-BE49-F238E27FC236}">
                <a16:creationId xmlns:a16="http://schemas.microsoft.com/office/drawing/2014/main" id="{DA4E9788-E891-4C28-8E1E-E38087C3AC8A}"/>
              </a:ext>
            </a:extLst>
          </p:cNvPr>
          <p:cNvSpPr>
            <a:spLocks noGrp="1"/>
          </p:cNvSpPr>
          <p:nvPr>
            <p:ph idx="1"/>
          </p:nvPr>
        </p:nvSpPr>
        <p:spPr>
          <a:xfrm>
            <a:off x="508746" y="1529790"/>
            <a:ext cx="10869706" cy="4951692"/>
          </a:xfrm>
        </p:spPr>
        <p:txBody>
          <a:bodyPr/>
          <a:lstStyle/>
          <a:p>
            <a:r>
              <a:rPr lang="tr-TR" sz="3200" dirty="0">
                <a:hlinkClick r:id="rId2"/>
              </a:rPr>
              <a:t>https://ingilizcebankasi.com/if-clause-type-0-testi/</a:t>
            </a:r>
            <a:endParaRPr lang="tr-TR" sz="3200" dirty="0"/>
          </a:p>
          <a:p>
            <a:r>
              <a:rPr lang="tr-TR" sz="3200" dirty="0">
                <a:hlinkClick r:id="rId3"/>
              </a:rPr>
              <a:t>https://www.google.com/search?q=%C3%A7eviri&amp;oq=%C3%A7e&amp;aqs=chrome.0.69i59j69i57j0i433i512l2j0i512j0i433i512l3j46i175i199i512j0i512.1791j0j15&amp;sourceid=chrome&amp;ie=UTF-8</a:t>
            </a:r>
            <a:endParaRPr lang="tr-TR" sz="3200" dirty="0"/>
          </a:p>
          <a:p>
            <a:r>
              <a:rPr lang="tr-TR" sz="3200" dirty="0">
                <a:hlinkClick r:id="rId4"/>
              </a:rPr>
              <a:t>https://blog.cambly.com/tr/if-clause-kosul-cumleleri/</a:t>
            </a:r>
            <a:endParaRPr lang="tr-TR" sz="3200" dirty="0"/>
          </a:p>
          <a:p>
            <a:r>
              <a:rPr lang="tr-TR" sz="3200" dirty="0">
                <a:hlinkClick r:id="rId5"/>
              </a:rPr>
              <a:t>https://www.google.com/search?q=helpful+tips&amp;source=lnms&amp;tbm=isch&amp;sa=X&amp;ved=2ahUKEwjghYym6eb2AhU-S_EDHaQNATMQ_AUoAXoECAEQAw&amp;biw=1680&amp;bih=907&amp;dpr=1#imgrc=XCpOdROAZG9ksM</a:t>
            </a:r>
            <a:endParaRPr lang="tr-TR" sz="3200" dirty="0"/>
          </a:p>
          <a:p>
            <a:endParaRPr lang="tr-TR" dirty="0"/>
          </a:p>
        </p:txBody>
      </p:sp>
    </p:spTree>
    <p:extLst>
      <p:ext uri="{BB962C8B-B14F-4D97-AF65-F5344CB8AC3E}">
        <p14:creationId xmlns:p14="http://schemas.microsoft.com/office/powerpoint/2010/main" val="354449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4B0D841-005D-4D2B-A48F-B5ABF1828EDC}"/>
              </a:ext>
            </a:extLst>
          </p:cNvPr>
          <p:cNvSpPr>
            <a:spLocks noGrp="1"/>
          </p:cNvSpPr>
          <p:nvPr>
            <p:ph idx="1"/>
          </p:nvPr>
        </p:nvSpPr>
        <p:spPr>
          <a:xfrm>
            <a:off x="165846" y="86471"/>
            <a:ext cx="12026153" cy="6637057"/>
          </a:xfrm>
        </p:spPr>
        <p:txBody>
          <a:bodyPr>
            <a:normAutofit fontScale="70000" lnSpcReduction="20000"/>
          </a:bodyPr>
          <a:lstStyle/>
          <a:p>
            <a:r>
              <a:rPr lang="tr-TR" b="1" dirty="0" err="1">
                <a:solidFill>
                  <a:srgbClr val="FF0000"/>
                </a:solidFill>
              </a:rPr>
              <a:t>advice</a:t>
            </a:r>
            <a:r>
              <a:rPr lang="tr-TR" b="1" dirty="0">
                <a:solidFill>
                  <a:srgbClr val="FF0000"/>
                </a:solidFill>
              </a:rPr>
              <a:t>: </a:t>
            </a:r>
            <a:r>
              <a:rPr lang="tr-TR" dirty="0"/>
              <a:t>tavsiye</a:t>
            </a:r>
          </a:p>
          <a:p>
            <a:r>
              <a:rPr lang="tr-TR" b="1" dirty="0">
                <a:solidFill>
                  <a:srgbClr val="FF0000"/>
                </a:solidFill>
              </a:rPr>
              <a:t>ask </a:t>
            </a:r>
            <a:r>
              <a:rPr lang="tr-TR" b="1" dirty="0" err="1">
                <a:solidFill>
                  <a:srgbClr val="FF0000"/>
                </a:solidFill>
              </a:rPr>
              <a:t>for</a:t>
            </a:r>
            <a:r>
              <a:rPr lang="tr-TR" b="1" dirty="0">
                <a:solidFill>
                  <a:srgbClr val="FF0000"/>
                </a:solidFill>
              </a:rPr>
              <a:t> </a:t>
            </a:r>
            <a:r>
              <a:rPr lang="tr-TR" b="1" dirty="0" err="1">
                <a:solidFill>
                  <a:srgbClr val="FF0000"/>
                </a:solidFill>
              </a:rPr>
              <a:t>advice</a:t>
            </a:r>
            <a:r>
              <a:rPr lang="tr-TR" b="1" dirty="0">
                <a:solidFill>
                  <a:srgbClr val="FF0000"/>
                </a:solidFill>
              </a:rPr>
              <a:t>: </a:t>
            </a:r>
            <a:r>
              <a:rPr lang="tr-TR" dirty="0"/>
              <a:t>tavsiye istemek</a:t>
            </a:r>
          </a:p>
          <a:p>
            <a:r>
              <a:rPr lang="tr-TR" b="1" dirty="0">
                <a:solidFill>
                  <a:srgbClr val="FF0000"/>
                </a:solidFill>
              </a:rPr>
              <a:t>ask </a:t>
            </a:r>
            <a:r>
              <a:rPr lang="tr-TR" b="1" dirty="0" err="1">
                <a:solidFill>
                  <a:srgbClr val="FF0000"/>
                </a:solidFill>
              </a:rPr>
              <a:t>for</a:t>
            </a:r>
            <a:r>
              <a:rPr lang="tr-TR" b="1" dirty="0">
                <a:solidFill>
                  <a:srgbClr val="FF0000"/>
                </a:solidFill>
              </a:rPr>
              <a:t> </a:t>
            </a:r>
            <a:r>
              <a:rPr lang="tr-TR" b="1" dirty="0" err="1">
                <a:solidFill>
                  <a:srgbClr val="FF0000"/>
                </a:solidFill>
              </a:rPr>
              <a:t>permission</a:t>
            </a:r>
            <a:r>
              <a:rPr lang="tr-TR" b="1" dirty="0">
                <a:solidFill>
                  <a:srgbClr val="FF0000"/>
                </a:solidFill>
              </a:rPr>
              <a:t>: </a:t>
            </a:r>
            <a:r>
              <a:rPr lang="tr-TR" dirty="0"/>
              <a:t>izin istemek</a:t>
            </a:r>
          </a:p>
          <a:p>
            <a:r>
              <a:rPr lang="tr-TR" b="1" dirty="0">
                <a:solidFill>
                  <a:srgbClr val="FF0000"/>
                </a:solidFill>
              </a:rPr>
              <a:t>be </a:t>
            </a:r>
            <a:r>
              <a:rPr lang="tr-TR" b="1" dirty="0" err="1">
                <a:solidFill>
                  <a:srgbClr val="FF0000"/>
                </a:solidFill>
              </a:rPr>
              <a:t>confident</a:t>
            </a:r>
            <a:r>
              <a:rPr lang="tr-TR" b="1" dirty="0">
                <a:solidFill>
                  <a:srgbClr val="FF0000"/>
                </a:solidFill>
              </a:rPr>
              <a:t>: </a:t>
            </a:r>
            <a:r>
              <a:rPr lang="tr-TR" dirty="0"/>
              <a:t>kendinden emin olmak</a:t>
            </a:r>
          </a:p>
          <a:p>
            <a:r>
              <a:rPr lang="tr-TR" b="1" dirty="0" err="1">
                <a:solidFill>
                  <a:srgbClr val="FF0000"/>
                </a:solidFill>
              </a:rPr>
              <a:t>become</a:t>
            </a:r>
            <a:r>
              <a:rPr lang="tr-TR" b="1" dirty="0">
                <a:solidFill>
                  <a:srgbClr val="FF0000"/>
                </a:solidFill>
              </a:rPr>
              <a:t> </a:t>
            </a:r>
            <a:r>
              <a:rPr lang="tr-TR" b="1" dirty="0" err="1">
                <a:solidFill>
                  <a:srgbClr val="FF0000"/>
                </a:solidFill>
              </a:rPr>
              <a:t>extinct</a:t>
            </a:r>
            <a:r>
              <a:rPr lang="tr-TR" b="1" dirty="0">
                <a:solidFill>
                  <a:srgbClr val="FF0000"/>
                </a:solidFill>
              </a:rPr>
              <a:t>: </a:t>
            </a:r>
            <a:r>
              <a:rPr lang="tr-TR" dirty="0"/>
              <a:t>soyu tükenmek</a:t>
            </a:r>
          </a:p>
          <a:p>
            <a:r>
              <a:rPr lang="tr-TR" b="1" dirty="0" err="1">
                <a:solidFill>
                  <a:srgbClr val="FF0000"/>
                </a:solidFill>
              </a:rPr>
              <a:t>boundary</a:t>
            </a:r>
            <a:r>
              <a:rPr lang="tr-TR" b="1" dirty="0">
                <a:solidFill>
                  <a:srgbClr val="FF0000"/>
                </a:solidFill>
              </a:rPr>
              <a:t>:</a:t>
            </a:r>
            <a:r>
              <a:rPr lang="tr-TR" b="1" dirty="0"/>
              <a:t> </a:t>
            </a:r>
            <a:r>
              <a:rPr lang="tr-TR" dirty="0"/>
              <a:t>sınır</a:t>
            </a:r>
          </a:p>
          <a:p>
            <a:r>
              <a:rPr lang="tr-TR" b="1" dirty="0" err="1">
                <a:solidFill>
                  <a:srgbClr val="FF0000"/>
                </a:solidFill>
              </a:rPr>
              <a:t>carbon</a:t>
            </a:r>
            <a:r>
              <a:rPr lang="tr-TR" b="1" dirty="0">
                <a:solidFill>
                  <a:srgbClr val="FF0000"/>
                </a:solidFill>
              </a:rPr>
              <a:t> </a:t>
            </a:r>
            <a:r>
              <a:rPr lang="tr-TR" b="1" dirty="0" err="1">
                <a:solidFill>
                  <a:srgbClr val="FF0000"/>
                </a:solidFill>
              </a:rPr>
              <a:t>footprint</a:t>
            </a:r>
            <a:r>
              <a:rPr lang="tr-TR" b="1" dirty="0">
                <a:solidFill>
                  <a:srgbClr val="FF0000"/>
                </a:solidFill>
              </a:rPr>
              <a:t>:</a:t>
            </a:r>
            <a:r>
              <a:rPr lang="tr-TR" b="1" dirty="0"/>
              <a:t> </a:t>
            </a:r>
            <a:r>
              <a:rPr lang="tr-TR" dirty="0"/>
              <a:t>karbon ayak izi</a:t>
            </a:r>
          </a:p>
          <a:p>
            <a:r>
              <a:rPr lang="tr-TR" b="1" dirty="0" err="1">
                <a:solidFill>
                  <a:srgbClr val="FF0000"/>
                </a:solidFill>
              </a:rPr>
              <a:t>catch</a:t>
            </a:r>
            <a:r>
              <a:rPr lang="tr-TR" b="1" dirty="0">
                <a:solidFill>
                  <a:srgbClr val="FF0000"/>
                </a:solidFill>
              </a:rPr>
              <a:t> a </a:t>
            </a:r>
            <a:r>
              <a:rPr lang="tr-TR" b="1" dirty="0" err="1">
                <a:solidFill>
                  <a:srgbClr val="FF0000"/>
                </a:solidFill>
              </a:rPr>
              <a:t>cold</a:t>
            </a:r>
            <a:r>
              <a:rPr lang="tr-TR" b="1" dirty="0">
                <a:solidFill>
                  <a:srgbClr val="FF0000"/>
                </a:solidFill>
              </a:rPr>
              <a:t>: </a:t>
            </a:r>
            <a:r>
              <a:rPr lang="tr-TR" dirty="0"/>
              <a:t>nezle olmak, üşütmek</a:t>
            </a:r>
          </a:p>
          <a:p>
            <a:r>
              <a:rPr lang="tr-TR" b="1" dirty="0" err="1">
                <a:solidFill>
                  <a:srgbClr val="FF0000"/>
                </a:solidFill>
              </a:rPr>
              <a:t>check</a:t>
            </a:r>
            <a:r>
              <a:rPr lang="tr-TR" b="1" dirty="0">
                <a:solidFill>
                  <a:srgbClr val="FF0000"/>
                </a:solidFill>
              </a:rPr>
              <a:t> </a:t>
            </a:r>
            <a:r>
              <a:rPr lang="tr-TR" b="1" dirty="0" err="1">
                <a:solidFill>
                  <a:srgbClr val="FF0000"/>
                </a:solidFill>
              </a:rPr>
              <a:t>messages</a:t>
            </a:r>
            <a:r>
              <a:rPr lang="tr-TR" b="1" dirty="0">
                <a:solidFill>
                  <a:srgbClr val="FF0000"/>
                </a:solidFill>
              </a:rPr>
              <a:t>: </a:t>
            </a:r>
            <a:r>
              <a:rPr lang="tr-TR" dirty="0"/>
              <a:t>mesajları kontrol etmek</a:t>
            </a:r>
          </a:p>
          <a:p>
            <a:r>
              <a:rPr lang="tr-TR" b="1" dirty="0" err="1">
                <a:solidFill>
                  <a:srgbClr val="FF0000"/>
                </a:solidFill>
              </a:rPr>
              <a:t>choice</a:t>
            </a:r>
            <a:r>
              <a:rPr lang="tr-TR" b="1" dirty="0">
                <a:solidFill>
                  <a:srgbClr val="FF0000"/>
                </a:solidFill>
              </a:rPr>
              <a:t>:</a:t>
            </a:r>
            <a:r>
              <a:rPr lang="tr-TR" b="1" dirty="0"/>
              <a:t> </a:t>
            </a:r>
            <a:r>
              <a:rPr lang="tr-TR" dirty="0"/>
              <a:t>seçim, tercih</a:t>
            </a:r>
          </a:p>
          <a:p>
            <a:r>
              <a:rPr lang="tr-TR" b="1" dirty="0" err="1">
                <a:solidFill>
                  <a:srgbClr val="FF0000"/>
                </a:solidFill>
              </a:rPr>
              <a:t>clean</a:t>
            </a:r>
            <a:r>
              <a:rPr lang="tr-TR" b="1" dirty="0">
                <a:solidFill>
                  <a:srgbClr val="FF0000"/>
                </a:solidFill>
              </a:rPr>
              <a:t> </a:t>
            </a:r>
            <a:r>
              <a:rPr lang="tr-TR" b="1" dirty="0" err="1">
                <a:solidFill>
                  <a:srgbClr val="FF0000"/>
                </a:solidFill>
              </a:rPr>
              <a:t>the</a:t>
            </a:r>
            <a:r>
              <a:rPr lang="tr-TR" b="1" dirty="0">
                <a:solidFill>
                  <a:srgbClr val="FF0000"/>
                </a:solidFill>
              </a:rPr>
              <a:t> </a:t>
            </a:r>
            <a:r>
              <a:rPr lang="tr-TR" b="1" dirty="0" err="1">
                <a:solidFill>
                  <a:srgbClr val="FF0000"/>
                </a:solidFill>
              </a:rPr>
              <a:t>house</a:t>
            </a:r>
            <a:r>
              <a:rPr lang="tr-TR" b="1" dirty="0">
                <a:solidFill>
                  <a:srgbClr val="FF0000"/>
                </a:solidFill>
              </a:rPr>
              <a:t>: </a:t>
            </a:r>
            <a:r>
              <a:rPr lang="tr-TR" dirty="0"/>
              <a:t>evi temizlemek</a:t>
            </a:r>
          </a:p>
          <a:p>
            <a:r>
              <a:rPr lang="tr-TR" b="1" dirty="0" err="1">
                <a:solidFill>
                  <a:srgbClr val="FF0000"/>
                </a:solidFill>
              </a:rPr>
              <a:t>clean</a:t>
            </a:r>
            <a:r>
              <a:rPr lang="tr-TR" b="1" dirty="0">
                <a:solidFill>
                  <a:srgbClr val="FF0000"/>
                </a:solidFill>
              </a:rPr>
              <a:t> </a:t>
            </a:r>
            <a:r>
              <a:rPr lang="tr-TR" b="1" dirty="0" err="1">
                <a:solidFill>
                  <a:srgbClr val="FF0000"/>
                </a:solidFill>
              </a:rPr>
              <a:t>the</a:t>
            </a:r>
            <a:r>
              <a:rPr lang="tr-TR" b="1" dirty="0">
                <a:solidFill>
                  <a:srgbClr val="FF0000"/>
                </a:solidFill>
              </a:rPr>
              <a:t> </a:t>
            </a:r>
            <a:r>
              <a:rPr lang="tr-TR" b="1" dirty="0" err="1">
                <a:solidFill>
                  <a:srgbClr val="FF0000"/>
                </a:solidFill>
              </a:rPr>
              <a:t>refrigerator</a:t>
            </a:r>
            <a:r>
              <a:rPr lang="tr-TR" b="1" dirty="0">
                <a:solidFill>
                  <a:srgbClr val="FF0000"/>
                </a:solidFill>
              </a:rPr>
              <a:t>: </a:t>
            </a:r>
            <a:r>
              <a:rPr lang="tr-TR" dirty="0"/>
              <a:t>buzdolabını temizlemek</a:t>
            </a:r>
          </a:p>
          <a:p>
            <a:r>
              <a:rPr lang="tr-TR" b="1" dirty="0" err="1">
                <a:solidFill>
                  <a:srgbClr val="FF0000"/>
                </a:solidFill>
              </a:rPr>
              <a:t>communicating</a:t>
            </a:r>
            <a:r>
              <a:rPr lang="tr-TR" b="1" dirty="0">
                <a:solidFill>
                  <a:srgbClr val="FF0000"/>
                </a:solidFill>
              </a:rPr>
              <a:t> </a:t>
            </a:r>
            <a:r>
              <a:rPr lang="tr-TR" b="1" dirty="0" err="1">
                <a:solidFill>
                  <a:srgbClr val="FF0000"/>
                </a:solidFill>
              </a:rPr>
              <a:t>with</a:t>
            </a:r>
            <a:r>
              <a:rPr lang="tr-TR" b="1" dirty="0">
                <a:solidFill>
                  <a:srgbClr val="FF0000"/>
                </a:solidFill>
              </a:rPr>
              <a:t> </a:t>
            </a:r>
            <a:r>
              <a:rPr lang="tr-TR" b="1" dirty="0" err="1">
                <a:solidFill>
                  <a:srgbClr val="FF0000"/>
                </a:solidFill>
              </a:rPr>
              <a:t>people</a:t>
            </a:r>
            <a:r>
              <a:rPr lang="tr-TR" b="1" dirty="0">
                <a:solidFill>
                  <a:srgbClr val="FF0000"/>
                </a:solidFill>
              </a:rPr>
              <a:t>:</a:t>
            </a:r>
            <a:r>
              <a:rPr lang="tr-TR" b="1" dirty="0"/>
              <a:t> </a:t>
            </a:r>
            <a:r>
              <a:rPr lang="tr-TR" dirty="0"/>
              <a:t>insanlarla iletişim kurmak</a:t>
            </a:r>
          </a:p>
          <a:p>
            <a:r>
              <a:rPr lang="tr-TR" b="1" dirty="0" err="1">
                <a:solidFill>
                  <a:srgbClr val="FF0000"/>
                </a:solidFill>
              </a:rPr>
              <a:t>consequence</a:t>
            </a:r>
            <a:r>
              <a:rPr lang="tr-TR" b="1" dirty="0">
                <a:solidFill>
                  <a:srgbClr val="FF0000"/>
                </a:solidFill>
              </a:rPr>
              <a:t>: </a:t>
            </a:r>
            <a:r>
              <a:rPr lang="tr-TR" dirty="0"/>
              <a:t>netice, sonuç</a:t>
            </a:r>
          </a:p>
          <a:p>
            <a:r>
              <a:rPr lang="tr-TR" b="1" dirty="0">
                <a:solidFill>
                  <a:srgbClr val="FF0000"/>
                </a:solidFill>
              </a:rPr>
              <a:t>consumption:</a:t>
            </a:r>
            <a:r>
              <a:rPr lang="tr-TR" b="1" dirty="0"/>
              <a:t> </a:t>
            </a:r>
            <a:r>
              <a:rPr lang="tr-TR" dirty="0"/>
              <a:t>tüketim</a:t>
            </a:r>
          </a:p>
          <a:p>
            <a:r>
              <a:rPr lang="tr-TR" b="1" dirty="0" err="1">
                <a:solidFill>
                  <a:srgbClr val="FF0000"/>
                </a:solidFill>
              </a:rPr>
              <a:t>contribute</a:t>
            </a:r>
            <a:r>
              <a:rPr lang="tr-TR" b="1" dirty="0">
                <a:solidFill>
                  <a:srgbClr val="FF0000"/>
                </a:solidFill>
              </a:rPr>
              <a:t>: </a:t>
            </a:r>
            <a:r>
              <a:rPr lang="tr-TR" dirty="0"/>
              <a:t>katkıda bulunmak</a:t>
            </a:r>
          </a:p>
          <a:p>
            <a:r>
              <a:rPr lang="tr-TR" b="1" dirty="0" err="1">
                <a:solidFill>
                  <a:srgbClr val="FF0000"/>
                </a:solidFill>
              </a:rPr>
              <a:t>cope</a:t>
            </a:r>
            <a:r>
              <a:rPr lang="tr-TR" b="1" dirty="0">
                <a:solidFill>
                  <a:srgbClr val="FF0000"/>
                </a:solidFill>
              </a:rPr>
              <a:t> </a:t>
            </a:r>
            <a:r>
              <a:rPr lang="tr-TR" b="1" dirty="0" err="1">
                <a:solidFill>
                  <a:srgbClr val="FF0000"/>
                </a:solidFill>
              </a:rPr>
              <a:t>with</a:t>
            </a:r>
            <a:r>
              <a:rPr lang="tr-TR" b="1" dirty="0">
                <a:solidFill>
                  <a:srgbClr val="FF0000"/>
                </a:solidFill>
              </a:rPr>
              <a:t>: </a:t>
            </a:r>
            <a:r>
              <a:rPr lang="tr-TR" dirty="0"/>
              <a:t>başa çıkmak</a:t>
            </a:r>
          </a:p>
          <a:p>
            <a:r>
              <a:rPr lang="tr-TR" b="1" dirty="0" err="1">
                <a:solidFill>
                  <a:srgbClr val="FF0000"/>
                </a:solidFill>
              </a:rPr>
              <a:t>cut</a:t>
            </a:r>
            <a:r>
              <a:rPr lang="tr-TR" b="1" dirty="0">
                <a:solidFill>
                  <a:srgbClr val="FF0000"/>
                </a:solidFill>
              </a:rPr>
              <a:t> </a:t>
            </a:r>
            <a:r>
              <a:rPr lang="tr-TR" b="1" dirty="0" err="1">
                <a:solidFill>
                  <a:srgbClr val="FF0000"/>
                </a:solidFill>
              </a:rPr>
              <a:t>off</a:t>
            </a:r>
            <a:r>
              <a:rPr lang="tr-TR" b="1" dirty="0">
                <a:solidFill>
                  <a:srgbClr val="FF0000"/>
                </a:solidFill>
              </a:rPr>
              <a:t>: </a:t>
            </a:r>
            <a:r>
              <a:rPr lang="tr-TR" dirty="0"/>
              <a:t>kesmek</a:t>
            </a:r>
          </a:p>
          <a:p>
            <a:r>
              <a:rPr lang="tr-TR" b="1" dirty="0" err="1">
                <a:solidFill>
                  <a:srgbClr val="FF0000"/>
                </a:solidFill>
              </a:rPr>
              <a:t>damage</a:t>
            </a:r>
            <a:r>
              <a:rPr lang="tr-TR" b="1" dirty="0">
                <a:solidFill>
                  <a:srgbClr val="FF0000"/>
                </a:solidFill>
              </a:rPr>
              <a:t> </a:t>
            </a:r>
            <a:r>
              <a:rPr lang="tr-TR" b="1" dirty="0" err="1">
                <a:solidFill>
                  <a:srgbClr val="FF0000"/>
                </a:solidFill>
              </a:rPr>
              <a:t>ecological</a:t>
            </a:r>
            <a:r>
              <a:rPr lang="tr-TR" b="1" dirty="0">
                <a:solidFill>
                  <a:srgbClr val="FF0000"/>
                </a:solidFill>
              </a:rPr>
              <a:t> </a:t>
            </a:r>
            <a:r>
              <a:rPr lang="tr-TR" b="1" dirty="0" err="1">
                <a:solidFill>
                  <a:srgbClr val="FF0000"/>
                </a:solidFill>
              </a:rPr>
              <a:t>balance</a:t>
            </a:r>
            <a:r>
              <a:rPr lang="tr-TR" b="1" dirty="0">
                <a:solidFill>
                  <a:srgbClr val="FF0000"/>
                </a:solidFill>
              </a:rPr>
              <a:t>: </a:t>
            </a:r>
            <a:r>
              <a:rPr lang="tr-TR" dirty="0"/>
              <a:t>ekolojik dengeye zarar vermek</a:t>
            </a:r>
          </a:p>
        </p:txBody>
      </p:sp>
      <p:pic>
        <p:nvPicPr>
          <p:cNvPr id="4" name="Resim 3">
            <a:extLst>
              <a:ext uri="{FF2B5EF4-FFF2-40B4-BE49-F238E27FC236}">
                <a16:creationId xmlns:a16="http://schemas.microsoft.com/office/drawing/2014/main" id="{F4CE63AD-398B-4E53-8893-B7FE88AB1754}"/>
              </a:ext>
            </a:extLst>
          </p:cNvPr>
          <p:cNvPicPr>
            <a:picLocks noChangeAspect="1"/>
          </p:cNvPicPr>
          <p:nvPr/>
        </p:nvPicPr>
        <p:blipFill>
          <a:blip r:embed="rId2"/>
          <a:stretch>
            <a:fillRect/>
          </a:stretch>
        </p:blipFill>
        <p:spPr>
          <a:xfrm>
            <a:off x="5153305" y="357748"/>
            <a:ext cx="2943225" cy="1552575"/>
          </a:xfrm>
          <a:prstGeom prst="rect">
            <a:avLst/>
          </a:prstGeom>
        </p:spPr>
      </p:pic>
      <p:pic>
        <p:nvPicPr>
          <p:cNvPr id="5" name="Resim 4">
            <a:extLst>
              <a:ext uri="{FF2B5EF4-FFF2-40B4-BE49-F238E27FC236}">
                <a16:creationId xmlns:a16="http://schemas.microsoft.com/office/drawing/2014/main" id="{7BEF5017-D5F0-411E-8970-107E79905D4C}"/>
              </a:ext>
            </a:extLst>
          </p:cNvPr>
          <p:cNvPicPr>
            <a:picLocks noChangeAspect="1"/>
          </p:cNvPicPr>
          <p:nvPr/>
        </p:nvPicPr>
        <p:blipFill>
          <a:blip r:embed="rId3"/>
          <a:stretch>
            <a:fillRect/>
          </a:stretch>
        </p:blipFill>
        <p:spPr>
          <a:xfrm>
            <a:off x="9053512" y="504544"/>
            <a:ext cx="2619375" cy="1743075"/>
          </a:xfrm>
          <a:prstGeom prst="rect">
            <a:avLst/>
          </a:prstGeom>
        </p:spPr>
      </p:pic>
      <p:pic>
        <p:nvPicPr>
          <p:cNvPr id="6" name="Resim 5">
            <a:extLst>
              <a:ext uri="{FF2B5EF4-FFF2-40B4-BE49-F238E27FC236}">
                <a16:creationId xmlns:a16="http://schemas.microsoft.com/office/drawing/2014/main" id="{0E7F4BBD-2DC6-4B6A-B326-44F71C644C4F}"/>
              </a:ext>
            </a:extLst>
          </p:cNvPr>
          <p:cNvPicPr>
            <a:picLocks noChangeAspect="1"/>
          </p:cNvPicPr>
          <p:nvPr/>
        </p:nvPicPr>
        <p:blipFill>
          <a:blip r:embed="rId4"/>
          <a:stretch>
            <a:fillRect/>
          </a:stretch>
        </p:blipFill>
        <p:spPr>
          <a:xfrm>
            <a:off x="6445623" y="2409024"/>
            <a:ext cx="2832847" cy="2201358"/>
          </a:xfrm>
          <a:prstGeom prst="rect">
            <a:avLst/>
          </a:prstGeom>
        </p:spPr>
      </p:pic>
      <p:pic>
        <p:nvPicPr>
          <p:cNvPr id="7" name="Resim 6">
            <a:extLst>
              <a:ext uri="{FF2B5EF4-FFF2-40B4-BE49-F238E27FC236}">
                <a16:creationId xmlns:a16="http://schemas.microsoft.com/office/drawing/2014/main" id="{32A6376C-6F59-4DC1-BAA0-65B53C943157}"/>
              </a:ext>
            </a:extLst>
          </p:cNvPr>
          <p:cNvPicPr>
            <a:picLocks noChangeAspect="1"/>
          </p:cNvPicPr>
          <p:nvPr/>
        </p:nvPicPr>
        <p:blipFill>
          <a:blip r:embed="rId5"/>
          <a:stretch>
            <a:fillRect/>
          </a:stretch>
        </p:blipFill>
        <p:spPr>
          <a:xfrm>
            <a:off x="8216153" y="4759437"/>
            <a:ext cx="3635188" cy="2044793"/>
          </a:xfrm>
          <a:prstGeom prst="rect">
            <a:avLst/>
          </a:prstGeom>
        </p:spPr>
      </p:pic>
    </p:spTree>
    <p:extLst>
      <p:ext uri="{BB962C8B-B14F-4D97-AF65-F5344CB8AC3E}">
        <p14:creationId xmlns:p14="http://schemas.microsoft.com/office/powerpoint/2010/main" val="177599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613D60-EFFE-4B9B-912B-D784C32A22EC}"/>
              </a:ext>
            </a:extLst>
          </p:cNvPr>
          <p:cNvSpPr>
            <a:spLocks noGrp="1"/>
          </p:cNvSpPr>
          <p:nvPr>
            <p:ph idx="1"/>
          </p:nvPr>
        </p:nvSpPr>
        <p:spPr>
          <a:xfrm>
            <a:off x="246530" y="307694"/>
            <a:ext cx="11945470" cy="6242611"/>
          </a:xfrm>
        </p:spPr>
        <p:txBody>
          <a:bodyPr>
            <a:normAutofit/>
          </a:bodyPr>
          <a:lstStyle/>
          <a:p>
            <a:r>
              <a:rPr lang="tr-TR" sz="2000" b="1" dirty="0">
                <a:solidFill>
                  <a:srgbClr val="FF0000"/>
                </a:solidFill>
              </a:rPr>
              <a:t>do </a:t>
            </a:r>
            <a:r>
              <a:rPr lang="tr-TR" sz="2000" b="1" dirty="0" err="1">
                <a:solidFill>
                  <a:srgbClr val="FF0000"/>
                </a:solidFill>
              </a:rPr>
              <a:t>the</a:t>
            </a:r>
            <a:r>
              <a:rPr lang="tr-TR" sz="2000" b="1" dirty="0">
                <a:solidFill>
                  <a:srgbClr val="FF0000"/>
                </a:solidFill>
              </a:rPr>
              <a:t> </a:t>
            </a:r>
            <a:r>
              <a:rPr lang="tr-TR" sz="2000" b="1" dirty="0" err="1">
                <a:solidFill>
                  <a:srgbClr val="FF0000"/>
                </a:solidFill>
              </a:rPr>
              <a:t>laundry</a:t>
            </a:r>
            <a:r>
              <a:rPr lang="tr-TR" sz="2000" b="1" dirty="0">
                <a:solidFill>
                  <a:srgbClr val="FF0000"/>
                </a:solidFill>
              </a:rPr>
              <a:t>: </a:t>
            </a:r>
            <a:r>
              <a:rPr lang="tr-TR" sz="2000" dirty="0"/>
              <a:t>çamaşırları yıkamak</a:t>
            </a:r>
          </a:p>
          <a:p>
            <a:r>
              <a:rPr lang="tr-TR" sz="2000" b="1" dirty="0">
                <a:solidFill>
                  <a:srgbClr val="FF0000"/>
                </a:solidFill>
              </a:rPr>
              <a:t>do </a:t>
            </a:r>
            <a:r>
              <a:rPr lang="tr-TR" sz="2000" b="1" dirty="0" err="1">
                <a:solidFill>
                  <a:srgbClr val="FF0000"/>
                </a:solidFill>
              </a:rPr>
              <a:t>the</a:t>
            </a:r>
            <a:r>
              <a:rPr lang="tr-TR" sz="2000" b="1" dirty="0">
                <a:solidFill>
                  <a:srgbClr val="FF0000"/>
                </a:solidFill>
              </a:rPr>
              <a:t> </a:t>
            </a:r>
            <a:r>
              <a:rPr lang="tr-TR" sz="2000" b="1" dirty="0" err="1">
                <a:solidFill>
                  <a:srgbClr val="FF0000"/>
                </a:solidFill>
              </a:rPr>
              <a:t>shopping</a:t>
            </a:r>
            <a:r>
              <a:rPr lang="tr-TR" sz="2000" b="1" dirty="0">
                <a:solidFill>
                  <a:srgbClr val="FF0000"/>
                </a:solidFill>
              </a:rPr>
              <a:t>: </a:t>
            </a:r>
            <a:r>
              <a:rPr lang="tr-TR" sz="2000" dirty="0"/>
              <a:t>alışveriş yapmak</a:t>
            </a:r>
          </a:p>
          <a:p>
            <a:r>
              <a:rPr lang="tr-TR" sz="2000" b="1" dirty="0" err="1">
                <a:solidFill>
                  <a:srgbClr val="FF0000"/>
                </a:solidFill>
              </a:rPr>
              <a:t>dust</a:t>
            </a:r>
            <a:r>
              <a:rPr lang="tr-TR" sz="2000" b="1" dirty="0">
                <a:solidFill>
                  <a:srgbClr val="FF0000"/>
                </a:solidFill>
              </a:rPr>
              <a:t> </a:t>
            </a:r>
            <a:r>
              <a:rPr lang="tr-TR" sz="2000" b="1" dirty="0" err="1">
                <a:solidFill>
                  <a:srgbClr val="FF0000"/>
                </a:solidFill>
              </a:rPr>
              <a:t>the</a:t>
            </a:r>
            <a:r>
              <a:rPr lang="tr-TR" sz="2000" b="1" dirty="0">
                <a:solidFill>
                  <a:srgbClr val="FF0000"/>
                </a:solidFill>
              </a:rPr>
              <a:t> </a:t>
            </a:r>
            <a:r>
              <a:rPr lang="tr-TR" sz="2000" b="1" dirty="0" err="1">
                <a:solidFill>
                  <a:srgbClr val="FF0000"/>
                </a:solidFill>
              </a:rPr>
              <a:t>furniture</a:t>
            </a:r>
            <a:r>
              <a:rPr lang="tr-TR" sz="2000" b="1" dirty="0">
                <a:solidFill>
                  <a:srgbClr val="FF0000"/>
                </a:solidFill>
              </a:rPr>
              <a:t>: </a:t>
            </a:r>
            <a:r>
              <a:rPr lang="tr-TR" sz="2000" dirty="0"/>
              <a:t>mobilyanın tozunu almak</a:t>
            </a:r>
          </a:p>
          <a:p>
            <a:r>
              <a:rPr lang="tr-TR" sz="2000" b="1" dirty="0" err="1">
                <a:solidFill>
                  <a:srgbClr val="FF0000"/>
                </a:solidFill>
              </a:rPr>
              <a:t>empty</a:t>
            </a:r>
            <a:r>
              <a:rPr lang="tr-TR" sz="2000" b="1" dirty="0">
                <a:solidFill>
                  <a:srgbClr val="FF0000"/>
                </a:solidFill>
              </a:rPr>
              <a:t> </a:t>
            </a:r>
            <a:r>
              <a:rPr lang="tr-TR" sz="2000" b="1" dirty="0" err="1">
                <a:solidFill>
                  <a:srgbClr val="FF0000"/>
                </a:solidFill>
              </a:rPr>
              <a:t>the</a:t>
            </a:r>
            <a:r>
              <a:rPr lang="tr-TR" sz="2000" b="1" dirty="0">
                <a:solidFill>
                  <a:srgbClr val="FF0000"/>
                </a:solidFill>
              </a:rPr>
              <a:t> </a:t>
            </a:r>
            <a:r>
              <a:rPr lang="tr-TR" sz="2000" b="1" dirty="0" err="1">
                <a:solidFill>
                  <a:srgbClr val="FF0000"/>
                </a:solidFill>
              </a:rPr>
              <a:t>dishwasher</a:t>
            </a:r>
            <a:r>
              <a:rPr lang="tr-TR" sz="2000" b="1" dirty="0">
                <a:solidFill>
                  <a:srgbClr val="FF0000"/>
                </a:solidFill>
              </a:rPr>
              <a:t>: </a:t>
            </a:r>
            <a:r>
              <a:rPr lang="tr-TR" sz="2000" dirty="0"/>
              <a:t>bulaşık makinasını boşaltmak</a:t>
            </a:r>
          </a:p>
          <a:p>
            <a:r>
              <a:rPr lang="tr-TR" sz="2000" b="1" dirty="0" err="1">
                <a:solidFill>
                  <a:srgbClr val="FF0000"/>
                </a:solidFill>
              </a:rPr>
              <a:t>energy</a:t>
            </a:r>
            <a:r>
              <a:rPr lang="tr-TR" sz="2000" b="1" dirty="0">
                <a:solidFill>
                  <a:srgbClr val="FF0000"/>
                </a:solidFill>
              </a:rPr>
              <a:t> </a:t>
            </a:r>
            <a:r>
              <a:rPr lang="tr-TR" sz="2000" b="1" dirty="0" err="1">
                <a:solidFill>
                  <a:srgbClr val="FF0000"/>
                </a:solidFill>
              </a:rPr>
              <a:t>sources</a:t>
            </a:r>
            <a:r>
              <a:rPr lang="tr-TR" sz="2000" b="1" dirty="0">
                <a:solidFill>
                  <a:srgbClr val="FF0000"/>
                </a:solidFill>
              </a:rPr>
              <a:t>: </a:t>
            </a:r>
            <a:r>
              <a:rPr lang="tr-TR" sz="2000" dirty="0"/>
              <a:t>enerji kaynakları</a:t>
            </a:r>
          </a:p>
          <a:p>
            <a:r>
              <a:rPr lang="tr-TR" sz="2000" b="1" dirty="0" err="1">
                <a:solidFill>
                  <a:srgbClr val="FF0000"/>
                </a:solidFill>
              </a:rPr>
              <a:t>environment-friendly</a:t>
            </a:r>
            <a:r>
              <a:rPr lang="tr-TR" sz="2000" b="1" dirty="0">
                <a:solidFill>
                  <a:srgbClr val="FF0000"/>
                </a:solidFill>
              </a:rPr>
              <a:t>:</a:t>
            </a:r>
            <a:r>
              <a:rPr lang="tr-TR" sz="2000" b="1" dirty="0"/>
              <a:t> </a:t>
            </a:r>
            <a:r>
              <a:rPr lang="tr-TR" sz="2000" dirty="0"/>
              <a:t>çevre dostu</a:t>
            </a:r>
          </a:p>
          <a:p>
            <a:r>
              <a:rPr lang="tr-TR" sz="2000" b="1" dirty="0" err="1">
                <a:solidFill>
                  <a:srgbClr val="FF0000"/>
                </a:solidFill>
              </a:rPr>
              <a:t>fabric</a:t>
            </a:r>
            <a:r>
              <a:rPr lang="tr-TR" sz="2000" b="1" dirty="0">
                <a:solidFill>
                  <a:srgbClr val="FF0000"/>
                </a:solidFill>
              </a:rPr>
              <a:t>:</a:t>
            </a:r>
            <a:r>
              <a:rPr lang="tr-TR" sz="2000" b="1" dirty="0"/>
              <a:t> </a:t>
            </a:r>
            <a:r>
              <a:rPr lang="tr-TR" sz="2000" dirty="0"/>
              <a:t>kumaş</a:t>
            </a:r>
          </a:p>
          <a:p>
            <a:r>
              <a:rPr lang="tr-TR" sz="2000" b="1" dirty="0" err="1">
                <a:solidFill>
                  <a:srgbClr val="FF0000"/>
                </a:solidFill>
              </a:rPr>
              <a:t>face</a:t>
            </a:r>
            <a:r>
              <a:rPr lang="tr-TR" sz="2000" b="1" dirty="0">
                <a:solidFill>
                  <a:srgbClr val="FF0000"/>
                </a:solidFill>
              </a:rPr>
              <a:t> </a:t>
            </a:r>
            <a:r>
              <a:rPr lang="tr-TR" sz="2000" b="1" dirty="0" err="1">
                <a:solidFill>
                  <a:srgbClr val="FF0000"/>
                </a:solidFill>
              </a:rPr>
              <a:t>famine</a:t>
            </a:r>
            <a:r>
              <a:rPr lang="tr-TR" sz="2000" b="1" dirty="0">
                <a:solidFill>
                  <a:srgbClr val="FF0000"/>
                </a:solidFill>
              </a:rPr>
              <a:t>: </a:t>
            </a:r>
            <a:r>
              <a:rPr lang="tr-TR" sz="2000" dirty="0"/>
              <a:t>kıtlıkla karşılaşmak</a:t>
            </a:r>
          </a:p>
          <a:p>
            <a:r>
              <a:rPr lang="tr-TR" sz="2000" b="1" dirty="0" err="1">
                <a:solidFill>
                  <a:srgbClr val="FF0000"/>
                </a:solidFill>
              </a:rPr>
              <a:t>fear</a:t>
            </a:r>
            <a:r>
              <a:rPr lang="tr-TR" sz="2000" b="1" dirty="0">
                <a:solidFill>
                  <a:srgbClr val="FF0000"/>
                </a:solidFill>
              </a:rPr>
              <a:t>:</a:t>
            </a:r>
            <a:r>
              <a:rPr lang="tr-TR" sz="2000" b="1" dirty="0"/>
              <a:t> </a:t>
            </a:r>
            <a:r>
              <a:rPr lang="tr-TR" sz="2000" dirty="0"/>
              <a:t>korku</a:t>
            </a:r>
          </a:p>
          <a:p>
            <a:r>
              <a:rPr lang="tr-TR" sz="2000" b="1" dirty="0" err="1">
                <a:solidFill>
                  <a:srgbClr val="FF0000"/>
                </a:solidFill>
              </a:rPr>
              <a:t>feel</a:t>
            </a:r>
            <a:r>
              <a:rPr lang="tr-TR" sz="2000" b="1" dirty="0">
                <a:solidFill>
                  <a:srgbClr val="FF0000"/>
                </a:solidFill>
              </a:rPr>
              <a:t> </a:t>
            </a:r>
            <a:r>
              <a:rPr lang="tr-TR" sz="2000" b="1" dirty="0" err="1">
                <a:solidFill>
                  <a:srgbClr val="FF0000"/>
                </a:solidFill>
              </a:rPr>
              <a:t>annoyed</a:t>
            </a:r>
            <a:r>
              <a:rPr lang="tr-TR" sz="2000" b="1" dirty="0">
                <a:solidFill>
                  <a:srgbClr val="FF0000"/>
                </a:solidFill>
              </a:rPr>
              <a:t>: </a:t>
            </a:r>
            <a:r>
              <a:rPr lang="tr-TR" sz="2000" dirty="0"/>
              <a:t>rahatsız hissetmek</a:t>
            </a:r>
          </a:p>
          <a:p>
            <a:r>
              <a:rPr lang="tr-TR" sz="2000" b="1" dirty="0" err="1">
                <a:solidFill>
                  <a:srgbClr val="FF0000"/>
                </a:solidFill>
              </a:rPr>
              <a:t>fold</a:t>
            </a:r>
            <a:r>
              <a:rPr lang="tr-TR" sz="2000" b="1" dirty="0">
                <a:solidFill>
                  <a:srgbClr val="FF0000"/>
                </a:solidFill>
              </a:rPr>
              <a:t> </a:t>
            </a:r>
            <a:r>
              <a:rPr lang="tr-TR" sz="2000" b="1" dirty="0" err="1">
                <a:solidFill>
                  <a:srgbClr val="FF0000"/>
                </a:solidFill>
              </a:rPr>
              <a:t>the</a:t>
            </a:r>
            <a:r>
              <a:rPr lang="tr-TR" sz="2000" b="1" dirty="0">
                <a:solidFill>
                  <a:srgbClr val="FF0000"/>
                </a:solidFill>
              </a:rPr>
              <a:t> </a:t>
            </a:r>
            <a:r>
              <a:rPr lang="tr-TR" sz="2000" b="1" dirty="0" err="1">
                <a:solidFill>
                  <a:srgbClr val="FF0000"/>
                </a:solidFill>
              </a:rPr>
              <a:t>clothes</a:t>
            </a:r>
            <a:r>
              <a:rPr lang="tr-TR" sz="2000" b="1" dirty="0">
                <a:solidFill>
                  <a:srgbClr val="FF0000"/>
                </a:solidFill>
              </a:rPr>
              <a:t>: </a:t>
            </a:r>
            <a:r>
              <a:rPr lang="tr-TR" sz="2000" dirty="0"/>
              <a:t>çamaşırları katlamak</a:t>
            </a:r>
          </a:p>
          <a:p>
            <a:r>
              <a:rPr lang="tr-TR" sz="2000" b="1" dirty="0" err="1">
                <a:solidFill>
                  <a:srgbClr val="FF0000"/>
                </a:solidFill>
              </a:rPr>
              <a:t>Let</a:t>
            </a:r>
            <a:r>
              <a:rPr lang="tr-TR" sz="2000" b="1" dirty="0">
                <a:solidFill>
                  <a:srgbClr val="FF0000"/>
                </a:solidFill>
              </a:rPr>
              <a:t> me </a:t>
            </a:r>
            <a:r>
              <a:rPr lang="tr-TR" sz="2000" b="1" dirty="0" err="1">
                <a:solidFill>
                  <a:srgbClr val="FF0000"/>
                </a:solidFill>
              </a:rPr>
              <a:t>see</a:t>
            </a:r>
            <a:r>
              <a:rPr lang="tr-TR" sz="2000" b="1" dirty="0">
                <a:solidFill>
                  <a:srgbClr val="FF0000"/>
                </a:solidFill>
              </a:rPr>
              <a:t> it: </a:t>
            </a:r>
            <a:r>
              <a:rPr lang="tr-TR" sz="2000" dirty="0">
                <a:solidFill>
                  <a:schemeClr val="tx1">
                    <a:lumMod val="95000"/>
                  </a:schemeClr>
                </a:solidFill>
              </a:rPr>
              <a:t>bir bakayım</a:t>
            </a:r>
            <a:endParaRPr lang="tr-TR" sz="2000" dirty="0">
              <a:solidFill>
                <a:srgbClr val="FF0000"/>
              </a:solidFill>
            </a:endParaRPr>
          </a:p>
          <a:p>
            <a:r>
              <a:rPr lang="tr-TR" sz="2000" b="1" dirty="0">
                <a:solidFill>
                  <a:srgbClr val="FF0000"/>
                </a:solidFill>
              </a:rPr>
              <a:t>I </a:t>
            </a:r>
            <a:r>
              <a:rPr lang="tr-TR" sz="2000" b="1" dirty="0" err="1">
                <a:solidFill>
                  <a:srgbClr val="FF0000"/>
                </a:solidFill>
              </a:rPr>
              <a:t>see</a:t>
            </a:r>
            <a:r>
              <a:rPr lang="tr-TR" sz="2000" b="1" dirty="0">
                <a:solidFill>
                  <a:srgbClr val="FF0000"/>
                </a:solidFill>
              </a:rPr>
              <a:t>: </a:t>
            </a:r>
            <a:r>
              <a:rPr lang="tr-TR" sz="2000" dirty="0">
                <a:solidFill>
                  <a:schemeClr val="tx1">
                    <a:lumMod val="95000"/>
                  </a:schemeClr>
                </a:solidFill>
              </a:rPr>
              <a:t>anlıyorum</a:t>
            </a:r>
            <a:endParaRPr lang="tr-TR" sz="2000" dirty="0">
              <a:solidFill>
                <a:srgbClr val="FF0000"/>
              </a:solidFill>
            </a:endParaRPr>
          </a:p>
          <a:p>
            <a:r>
              <a:rPr lang="tr-TR" sz="2000" b="1" dirty="0" err="1">
                <a:solidFill>
                  <a:srgbClr val="FF0000"/>
                </a:solidFill>
              </a:rPr>
              <a:t>You</a:t>
            </a:r>
            <a:r>
              <a:rPr lang="tr-TR" sz="2000" b="1" dirty="0">
                <a:solidFill>
                  <a:srgbClr val="FF0000"/>
                </a:solidFill>
              </a:rPr>
              <a:t> </a:t>
            </a:r>
            <a:r>
              <a:rPr lang="tr-TR" sz="2000" b="1" dirty="0" err="1">
                <a:solidFill>
                  <a:srgbClr val="FF0000"/>
                </a:solidFill>
              </a:rPr>
              <a:t>mean</a:t>
            </a:r>
            <a:r>
              <a:rPr lang="tr-TR" sz="2000" b="1" dirty="0">
                <a:solidFill>
                  <a:srgbClr val="FF0000"/>
                </a:solidFill>
              </a:rPr>
              <a:t>: </a:t>
            </a:r>
            <a:r>
              <a:rPr lang="tr-TR" sz="2000" dirty="0">
                <a:solidFill>
                  <a:schemeClr val="tx1">
                    <a:lumMod val="95000"/>
                  </a:schemeClr>
                </a:solidFill>
              </a:rPr>
              <a:t>yani</a:t>
            </a:r>
          </a:p>
          <a:p>
            <a:pPr marL="0" indent="0">
              <a:buNone/>
            </a:pPr>
            <a:endParaRPr lang="tr-TR" sz="2000" dirty="0"/>
          </a:p>
        </p:txBody>
      </p:sp>
      <p:pic>
        <p:nvPicPr>
          <p:cNvPr id="4" name="Resim 3">
            <a:extLst>
              <a:ext uri="{FF2B5EF4-FFF2-40B4-BE49-F238E27FC236}">
                <a16:creationId xmlns:a16="http://schemas.microsoft.com/office/drawing/2014/main" id="{4EB3519F-3273-41AE-A213-976A9D0AD920}"/>
              </a:ext>
            </a:extLst>
          </p:cNvPr>
          <p:cNvPicPr>
            <a:picLocks noChangeAspect="1"/>
          </p:cNvPicPr>
          <p:nvPr/>
        </p:nvPicPr>
        <p:blipFill>
          <a:blip r:embed="rId2"/>
          <a:stretch>
            <a:fillRect/>
          </a:stretch>
        </p:blipFill>
        <p:spPr>
          <a:xfrm>
            <a:off x="6096000" y="156881"/>
            <a:ext cx="3653263" cy="2048437"/>
          </a:xfrm>
          <a:prstGeom prst="rect">
            <a:avLst/>
          </a:prstGeom>
        </p:spPr>
      </p:pic>
      <p:pic>
        <p:nvPicPr>
          <p:cNvPr id="5" name="Resim 4">
            <a:extLst>
              <a:ext uri="{FF2B5EF4-FFF2-40B4-BE49-F238E27FC236}">
                <a16:creationId xmlns:a16="http://schemas.microsoft.com/office/drawing/2014/main" id="{4E04790A-6722-4224-A475-1B402C0D4491}"/>
              </a:ext>
            </a:extLst>
          </p:cNvPr>
          <p:cNvPicPr>
            <a:picLocks noChangeAspect="1"/>
          </p:cNvPicPr>
          <p:nvPr/>
        </p:nvPicPr>
        <p:blipFill>
          <a:blip r:embed="rId3"/>
          <a:stretch>
            <a:fillRect/>
          </a:stretch>
        </p:blipFill>
        <p:spPr>
          <a:xfrm>
            <a:off x="8494059" y="2468283"/>
            <a:ext cx="3276600" cy="2184400"/>
          </a:xfrm>
          <a:prstGeom prst="rect">
            <a:avLst/>
          </a:prstGeom>
        </p:spPr>
      </p:pic>
      <p:pic>
        <p:nvPicPr>
          <p:cNvPr id="6" name="Resim 5">
            <a:extLst>
              <a:ext uri="{FF2B5EF4-FFF2-40B4-BE49-F238E27FC236}">
                <a16:creationId xmlns:a16="http://schemas.microsoft.com/office/drawing/2014/main" id="{9456C5BF-534D-4A2D-913D-C4289E724902}"/>
              </a:ext>
            </a:extLst>
          </p:cNvPr>
          <p:cNvPicPr>
            <a:picLocks noChangeAspect="1"/>
          </p:cNvPicPr>
          <p:nvPr/>
        </p:nvPicPr>
        <p:blipFill>
          <a:blip r:embed="rId4"/>
          <a:stretch>
            <a:fillRect/>
          </a:stretch>
        </p:blipFill>
        <p:spPr>
          <a:xfrm>
            <a:off x="4732942" y="4218126"/>
            <a:ext cx="3496520" cy="2332179"/>
          </a:xfrm>
          <a:prstGeom prst="rect">
            <a:avLst/>
          </a:prstGeom>
        </p:spPr>
      </p:pic>
    </p:spTree>
    <p:extLst>
      <p:ext uri="{BB962C8B-B14F-4D97-AF65-F5344CB8AC3E}">
        <p14:creationId xmlns:p14="http://schemas.microsoft.com/office/powerpoint/2010/main" val="143093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BAF3B2-E933-461A-94AD-29538BC33B8B}"/>
              </a:ext>
            </a:extLst>
          </p:cNvPr>
          <p:cNvSpPr>
            <a:spLocks noGrp="1"/>
          </p:cNvSpPr>
          <p:nvPr>
            <p:ph type="title"/>
          </p:nvPr>
        </p:nvSpPr>
        <p:spPr>
          <a:xfrm>
            <a:off x="838200" y="96183"/>
            <a:ext cx="10515600" cy="1325563"/>
          </a:xfrm>
        </p:spPr>
        <p:txBody>
          <a:bodyPr>
            <a:normAutofit fontScale="90000"/>
          </a:bodyPr>
          <a:lstStyle/>
          <a:p>
            <a:pPr algn="ctr"/>
            <a:r>
              <a:rPr lang="tr-TR" sz="7200" dirty="0">
                <a:solidFill>
                  <a:srgbClr val="00B0F0"/>
                </a:solidFill>
                <a:latin typeface="Arial Black" panose="020B0A04020102020204" pitchFamily="34" charset="0"/>
              </a:rPr>
              <a:t>WHAT İS IF CLAUSE?</a:t>
            </a:r>
          </a:p>
        </p:txBody>
      </p:sp>
      <p:sp>
        <p:nvSpPr>
          <p:cNvPr id="3" name="İçerik Yer Tutucusu 2">
            <a:extLst>
              <a:ext uri="{FF2B5EF4-FFF2-40B4-BE49-F238E27FC236}">
                <a16:creationId xmlns:a16="http://schemas.microsoft.com/office/drawing/2014/main" id="{B5FAB023-7044-4082-A973-C68E2983E208}"/>
              </a:ext>
            </a:extLst>
          </p:cNvPr>
          <p:cNvSpPr>
            <a:spLocks noGrp="1"/>
          </p:cNvSpPr>
          <p:nvPr>
            <p:ph idx="1"/>
          </p:nvPr>
        </p:nvSpPr>
        <p:spPr>
          <a:xfrm>
            <a:off x="676834" y="1253330"/>
            <a:ext cx="10676965" cy="5299869"/>
          </a:xfrm>
        </p:spPr>
        <p:txBody>
          <a:bodyPr>
            <a:normAutofit/>
          </a:bodyPr>
          <a:lstStyle/>
          <a:p>
            <a:r>
              <a:rPr lang="en-US" sz="3200" dirty="0"/>
              <a:t>The word 'if' carries the meaning of 'if' in English and adds a meaning similar to 'if...if you do</a:t>
            </a:r>
          </a:p>
          <a:p>
            <a:r>
              <a:rPr lang="en-US" sz="3200" dirty="0"/>
              <a:t>If we start from the meaning of the word; We can define the sentences formed for a necessary condition for an action to occur and for this condition to be fulfilled as if clauses.</a:t>
            </a:r>
          </a:p>
          <a:p>
            <a:r>
              <a:rPr lang="en-US" sz="3200" dirty="0"/>
              <a:t>There are two types of clauses in the if clause. One is the hypothetical subordinate clause that starts with 'if' and states the condition, and the other is the main sentence that indicates the situation and result that will occur if the condition is fulfilled. The subordinate clause is called if-clause, and the main clause is called the main clause.</a:t>
            </a:r>
            <a:endParaRPr lang="tr-TR" sz="3200" dirty="0"/>
          </a:p>
        </p:txBody>
      </p:sp>
    </p:spTree>
    <p:extLst>
      <p:ext uri="{BB962C8B-B14F-4D97-AF65-F5344CB8AC3E}">
        <p14:creationId xmlns:p14="http://schemas.microsoft.com/office/powerpoint/2010/main" val="305541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EF87B08B-0785-465D-8F5B-E5ACB8385BC3}"/>
              </a:ext>
            </a:extLst>
          </p:cNvPr>
          <p:cNvSpPr>
            <a:spLocks noGrp="1"/>
          </p:cNvSpPr>
          <p:nvPr>
            <p:ph idx="1"/>
          </p:nvPr>
        </p:nvSpPr>
        <p:spPr>
          <a:xfrm>
            <a:off x="685800" y="427132"/>
            <a:ext cx="10515600" cy="4351338"/>
          </a:xfrm>
        </p:spPr>
        <p:txBody>
          <a:bodyPr/>
          <a:lstStyle/>
          <a:p>
            <a:pPr algn="ctr"/>
            <a:r>
              <a:rPr lang="en-US" b="1" dirty="0">
                <a:solidFill>
                  <a:srgbClr val="92D050"/>
                </a:solidFill>
              </a:rPr>
              <a:t>If </a:t>
            </a:r>
            <a:r>
              <a:rPr lang="en-US" b="1" dirty="0" err="1">
                <a:solidFill>
                  <a:srgbClr val="92D050"/>
                </a:solidFill>
              </a:rPr>
              <a:t>cümlesi</a:t>
            </a:r>
            <a:r>
              <a:rPr lang="en-US" b="1" dirty="0">
                <a:solidFill>
                  <a:srgbClr val="92D050"/>
                </a:solidFill>
              </a:rPr>
              <a:t> (</a:t>
            </a:r>
            <a:r>
              <a:rPr lang="en-US" b="1" dirty="0" err="1">
                <a:solidFill>
                  <a:srgbClr val="92D050"/>
                </a:solidFill>
              </a:rPr>
              <a:t>şart</a:t>
            </a:r>
            <a:r>
              <a:rPr lang="en-US" b="1" dirty="0">
                <a:solidFill>
                  <a:srgbClr val="92D050"/>
                </a:solidFill>
              </a:rPr>
              <a:t>)	</a:t>
            </a:r>
            <a:r>
              <a:rPr lang="en-US" b="1" dirty="0" err="1">
                <a:solidFill>
                  <a:srgbClr val="92D050"/>
                </a:solidFill>
              </a:rPr>
              <a:t>Temel</a:t>
            </a:r>
            <a:r>
              <a:rPr lang="en-US" b="1" dirty="0">
                <a:solidFill>
                  <a:srgbClr val="92D050"/>
                </a:solidFill>
              </a:rPr>
              <a:t> </a:t>
            </a:r>
            <a:r>
              <a:rPr lang="en-US" b="1" dirty="0" err="1">
                <a:solidFill>
                  <a:srgbClr val="92D050"/>
                </a:solidFill>
              </a:rPr>
              <a:t>cümle</a:t>
            </a:r>
            <a:r>
              <a:rPr lang="en-US" b="1" dirty="0">
                <a:solidFill>
                  <a:srgbClr val="92D050"/>
                </a:solidFill>
              </a:rPr>
              <a:t> (</a:t>
            </a:r>
            <a:r>
              <a:rPr lang="en-US" b="1" dirty="0" err="1">
                <a:solidFill>
                  <a:srgbClr val="92D050"/>
                </a:solidFill>
              </a:rPr>
              <a:t>sonuç</a:t>
            </a:r>
            <a:r>
              <a:rPr lang="en-US" b="1" dirty="0">
                <a:solidFill>
                  <a:srgbClr val="92D050"/>
                </a:solidFill>
              </a:rPr>
              <a:t>)</a:t>
            </a:r>
          </a:p>
          <a:p>
            <a:pPr algn="ctr"/>
            <a:r>
              <a:rPr lang="en-US" b="1" dirty="0">
                <a:solidFill>
                  <a:srgbClr val="92D050"/>
                </a:solidFill>
              </a:rPr>
              <a:t>If + simple present	simple future</a:t>
            </a:r>
          </a:p>
          <a:p>
            <a:pPr algn="ctr"/>
            <a:r>
              <a:rPr lang="en-US" b="1" dirty="0">
                <a:solidFill>
                  <a:srgbClr val="92D050"/>
                </a:solidFill>
              </a:rPr>
              <a:t>If this thing happens	that thing will happen.</a:t>
            </a:r>
            <a:endParaRPr lang="tr-TR" b="1" dirty="0">
              <a:solidFill>
                <a:srgbClr val="92D050"/>
              </a:solidFill>
            </a:endParaRPr>
          </a:p>
          <a:p>
            <a:pPr marL="0" indent="0">
              <a:buNone/>
            </a:pPr>
            <a:endParaRPr lang="tr-TR" b="1" dirty="0">
              <a:solidFill>
                <a:srgbClr val="92D050"/>
              </a:solidFill>
            </a:endParaRPr>
          </a:p>
          <a:p>
            <a:pPr algn="ctr"/>
            <a:r>
              <a:rPr lang="en-US" b="1" dirty="0">
                <a:solidFill>
                  <a:schemeClr val="tx1">
                    <a:lumMod val="95000"/>
                  </a:schemeClr>
                </a:solidFill>
              </a:rPr>
              <a:t>In Type 1 conditional sentences, 'simple present' is used in the 'if' sentence and 'simple future' is used in the main sentence.</a:t>
            </a:r>
            <a:endParaRPr lang="tr-TR" b="1" dirty="0">
              <a:solidFill>
                <a:schemeClr val="tx1">
                  <a:lumMod val="95000"/>
                </a:schemeClr>
              </a:solidFill>
            </a:endParaRPr>
          </a:p>
          <a:p>
            <a:pPr algn="ctr"/>
            <a:endParaRPr lang="tr-TR" b="1" dirty="0">
              <a:solidFill>
                <a:srgbClr val="92D050"/>
              </a:solidFill>
            </a:endParaRPr>
          </a:p>
        </p:txBody>
      </p:sp>
      <p:pic>
        <p:nvPicPr>
          <p:cNvPr id="7" name="Resim 6">
            <a:extLst>
              <a:ext uri="{FF2B5EF4-FFF2-40B4-BE49-F238E27FC236}">
                <a16:creationId xmlns:a16="http://schemas.microsoft.com/office/drawing/2014/main" id="{54CD80CF-B5B0-460F-9B18-99AED7A91740}"/>
              </a:ext>
            </a:extLst>
          </p:cNvPr>
          <p:cNvPicPr>
            <a:picLocks noChangeAspect="1"/>
          </p:cNvPicPr>
          <p:nvPr/>
        </p:nvPicPr>
        <p:blipFill>
          <a:blip r:embed="rId2"/>
          <a:stretch>
            <a:fillRect/>
          </a:stretch>
        </p:blipFill>
        <p:spPr>
          <a:xfrm>
            <a:off x="1802465" y="3659747"/>
            <a:ext cx="8282269" cy="2771121"/>
          </a:xfrm>
          <a:prstGeom prst="rect">
            <a:avLst/>
          </a:prstGeom>
        </p:spPr>
      </p:pic>
    </p:spTree>
    <p:extLst>
      <p:ext uri="{BB962C8B-B14F-4D97-AF65-F5344CB8AC3E}">
        <p14:creationId xmlns:p14="http://schemas.microsoft.com/office/powerpoint/2010/main" val="33677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30D433-D8D9-4CA6-9D4F-40192E43FEC5}"/>
              </a:ext>
            </a:extLst>
          </p:cNvPr>
          <p:cNvSpPr>
            <a:spLocks noGrp="1"/>
          </p:cNvSpPr>
          <p:nvPr>
            <p:ph idx="1"/>
          </p:nvPr>
        </p:nvSpPr>
        <p:spPr>
          <a:xfrm>
            <a:off x="703729" y="310590"/>
            <a:ext cx="10515600" cy="4351338"/>
          </a:xfrm>
        </p:spPr>
        <p:txBody>
          <a:bodyPr>
            <a:normAutofit/>
          </a:bodyPr>
          <a:lstStyle/>
          <a:p>
            <a:pPr algn="ctr"/>
            <a:r>
              <a:rPr lang="en-US" sz="3600" b="1" dirty="0">
                <a:solidFill>
                  <a:srgbClr val="CC0099"/>
                </a:solidFill>
              </a:rPr>
              <a:t>IF CLAUSE	MAIN CLAUSE</a:t>
            </a:r>
          </a:p>
          <a:p>
            <a:pPr algn="ctr"/>
            <a:r>
              <a:rPr lang="en-US" sz="3600" b="1" dirty="0">
                <a:solidFill>
                  <a:srgbClr val="CC0099"/>
                </a:solidFill>
              </a:rPr>
              <a:t>If + Present Simple	Present Simple</a:t>
            </a:r>
            <a:endParaRPr lang="tr-TR" sz="3600" b="1" dirty="0">
              <a:solidFill>
                <a:srgbClr val="CC0099"/>
              </a:solidFill>
            </a:endParaRPr>
          </a:p>
          <a:p>
            <a:pPr algn="ctr"/>
            <a:r>
              <a:rPr lang="en-US" sz="2400" b="1" dirty="0">
                <a:solidFill>
                  <a:schemeClr val="tx1">
                    <a:lumMod val="95000"/>
                  </a:schemeClr>
                </a:solidFill>
              </a:rPr>
              <a:t>The first structure we call type 0 is the structure used in general lines. In other words, it is preferred when describing certain situations and real events that everyone accepts as true. It is used for the present tense. (General Truth)</a:t>
            </a:r>
            <a:endParaRPr lang="tr-TR" sz="2400" b="1" dirty="0">
              <a:solidFill>
                <a:schemeClr val="tx1">
                  <a:lumMod val="95000"/>
                </a:schemeClr>
              </a:solidFill>
            </a:endParaRPr>
          </a:p>
        </p:txBody>
      </p:sp>
      <p:pic>
        <p:nvPicPr>
          <p:cNvPr id="4" name="Resim 3">
            <a:extLst>
              <a:ext uri="{FF2B5EF4-FFF2-40B4-BE49-F238E27FC236}">
                <a16:creationId xmlns:a16="http://schemas.microsoft.com/office/drawing/2014/main" id="{26707CF4-5732-4C45-AC04-D0369A905E53}"/>
              </a:ext>
            </a:extLst>
          </p:cNvPr>
          <p:cNvPicPr>
            <a:picLocks noChangeAspect="1"/>
          </p:cNvPicPr>
          <p:nvPr/>
        </p:nvPicPr>
        <p:blipFill>
          <a:blip r:embed="rId2"/>
          <a:stretch>
            <a:fillRect/>
          </a:stretch>
        </p:blipFill>
        <p:spPr>
          <a:xfrm>
            <a:off x="1954307" y="2920533"/>
            <a:ext cx="7879976" cy="3482789"/>
          </a:xfrm>
          <a:prstGeom prst="rect">
            <a:avLst/>
          </a:prstGeom>
        </p:spPr>
      </p:pic>
    </p:spTree>
    <p:extLst>
      <p:ext uri="{BB962C8B-B14F-4D97-AF65-F5344CB8AC3E}">
        <p14:creationId xmlns:p14="http://schemas.microsoft.com/office/powerpoint/2010/main" val="122325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D60B74-21DE-4496-8B68-CE94255D7246}"/>
              </a:ext>
            </a:extLst>
          </p:cNvPr>
          <p:cNvSpPr>
            <a:spLocks noGrp="1"/>
          </p:cNvSpPr>
          <p:nvPr>
            <p:ph type="title"/>
          </p:nvPr>
        </p:nvSpPr>
        <p:spPr>
          <a:xfrm>
            <a:off x="1134035" y="219214"/>
            <a:ext cx="10515600" cy="923645"/>
          </a:xfrm>
        </p:spPr>
        <p:txBody>
          <a:bodyPr>
            <a:normAutofit fontScale="90000"/>
          </a:bodyPr>
          <a:lstStyle/>
          <a:p>
            <a:pPr algn="ctr"/>
            <a:r>
              <a:rPr lang="en-US" sz="6700" b="1" dirty="0">
                <a:solidFill>
                  <a:schemeClr val="accent5">
                    <a:lumMod val="75000"/>
                  </a:schemeClr>
                </a:solidFill>
                <a:latin typeface="Arial Black" panose="020B0A04020102020204" pitchFamily="34" charset="0"/>
              </a:rPr>
              <a:t>If Clause type 1</a:t>
            </a:r>
            <a:br>
              <a:rPr lang="en-US" dirty="0">
                <a:solidFill>
                  <a:schemeClr val="accent5">
                    <a:lumMod val="75000"/>
                  </a:schemeClr>
                </a:solidFill>
                <a:latin typeface="Arial Black" panose="020B0A04020102020204" pitchFamily="34" charset="0"/>
              </a:rPr>
            </a:br>
            <a:endParaRPr lang="tr-TR" dirty="0">
              <a:solidFill>
                <a:schemeClr val="accent5">
                  <a:lumMod val="75000"/>
                </a:schemeClr>
              </a:solidFill>
              <a:latin typeface="Arial Black" panose="020B0A04020102020204" pitchFamily="34" charset="0"/>
            </a:endParaRPr>
          </a:p>
        </p:txBody>
      </p:sp>
      <p:sp>
        <p:nvSpPr>
          <p:cNvPr id="3" name="İçerik Yer Tutucusu 2">
            <a:extLst>
              <a:ext uri="{FF2B5EF4-FFF2-40B4-BE49-F238E27FC236}">
                <a16:creationId xmlns:a16="http://schemas.microsoft.com/office/drawing/2014/main" id="{4D6A0633-F35B-4340-9B94-ACDDD1F02944}"/>
              </a:ext>
            </a:extLst>
          </p:cNvPr>
          <p:cNvSpPr>
            <a:spLocks noGrp="1"/>
          </p:cNvSpPr>
          <p:nvPr>
            <p:ph idx="1"/>
          </p:nvPr>
        </p:nvSpPr>
        <p:spPr>
          <a:xfrm>
            <a:off x="838200" y="776754"/>
            <a:ext cx="10448365" cy="5862032"/>
          </a:xfrm>
        </p:spPr>
        <p:txBody>
          <a:bodyPr>
            <a:normAutofit fontScale="70000" lnSpcReduction="20000"/>
          </a:bodyPr>
          <a:lstStyle/>
          <a:p>
            <a:endParaRPr lang="en-US" dirty="0"/>
          </a:p>
          <a:p>
            <a:r>
              <a:rPr lang="en-US" b="1" dirty="0"/>
              <a:t>If ..............................to Boston, ............................ on Main Street</a:t>
            </a:r>
          </a:p>
          <a:p>
            <a:endParaRPr lang="en-US" b="1" dirty="0"/>
          </a:p>
          <a:p>
            <a:r>
              <a:rPr lang="en-US" b="1" dirty="0"/>
              <a:t>I move / I will live</a:t>
            </a:r>
          </a:p>
          <a:p>
            <a:r>
              <a:rPr lang="en-US" b="1" dirty="0"/>
              <a:t>I will move / I live</a:t>
            </a:r>
          </a:p>
          <a:p>
            <a:r>
              <a:rPr lang="en-US" b="1" dirty="0"/>
              <a:t>If ................................call your mother, she’ll be very happy</a:t>
            </a:r>
          </a:p>
          <a:p>
            <a:endParaRPr lang="en-US" b="1" dirty="0"/>
          </a:p>
          <a:p>
            <a:r>
              <a:rPr lang="en-US" b="1" dirty="0"/>
              <a:t>you call</a:t>
            </a:r>
          </a:p>
          <a:p>
            <a:r>
              <a:rPr lang="en-US" b="1" dirty="0"/>
              <a:t>you will</a:t>
            </a:r>
          </a:p>
          <a:p>
            <a:r>
              <a:rPr lang="en-US" b="1" dirty="0"/>
              <a:t>If the mechanic fixes our car on time, we................................... to Center </a:t>
            </a:r>
            <a:r>
              <a:rPr lang="en-US" b="1" dirty="0" err="1"/>
              <a:t>ville</a:t>
            </a:r>
            <a:endParaRPr lang="en-US" b="1" dirty="0"/>
          </a:p>
          <a:p>
            <a:endParaRPr lang="en-US" b="1" dirty="0"/>
          </a:p>
          <a:p>
            <a:r>
              <a:rPr lang="en-US" b="1" dirty="0"/>
              <a:t>drive</a:t>
            </a:r>
          </a:p>
          <a:p>
            <a:r>
              <a:rPr lang="en-US" b="1" dirty="0"/>
              <a:t>will drive</a:t>
            </a:r>
          </a:p>
          <a:p>
            <a:r>
              <a:rPr lang="en-US" b="1" dirty="0"/>
              <a:t>If..........................today, we won’t go to the park</a:t>
            </a:r>
          </a:p>
          <a:p>
            <a:endParaRPr lang="en-US" b="1" dirty="0"/>
          </a:p>
          <a:p>
            <a:r>
              <a:rPr lang="en-US" b="1" dirty="0"/>
              <a:t>it rains</a:t>
            </a:r>
          </a:p>
          <a:p>
            <a:r>
              <a:rPr lang="en-US" b="1" dirty="0"/>
              <a:t>it will rain</a:t>
            </a:r>
            <a:endParaRPr lang="tr-TR" b="1" dirty="0"/>
          </a:p>
        </p:txBody>
      </p:sp>
    </p:spTree>
    <p:extLst>
      <p:ext uri="{BB962C8B-B14F-4D97-AF65-F5344CB8AC3E}">
        <p14:creationId xmlns:p14="http://schemas.microsoft.com/office/powerpoint/2010/main" val="415460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9F16E4-C28D-468D-B68F-4DC3905DCCAC}"/>
              </a:ext>
            </a:extLst>
          </p:cNvPr>
          <p:cNvSpPr>
            <a:spLocks noGrp="1"/>
          </p:cNvSpPr>
          <p:nvPr>
            <p:ph type="title"/>
          </p:nvPr>
        </p:nvSpPr>
        <p:spPr>
          <a:xfrm>
            <a:off x="1008529" y="176211"/>
            <a:ext cx="10515600" cy="1009651"/>
          </a:xfrm>
        </p:spPr>
        <p:txBody>
          <a:bodyPr>
            <a:normAutofit/>
          </a:bodyPr>
          <a:lstStyle/>
          <a:p>
            <a:pPr algn="ctr"/>
            <a:r>
              <a:rPr lang="tr-TR" sz="5400" dirty="0">
                <a:solidFill>
                  <a:schemeClr val="accent5">
                    <a:lumMod val="75000"/>
                  </a:schemeClr>
                </a:solidFill>
                <a:latin typeface="Arial Black" panose="020B0A04020102020204" pitchFamily="34" charset="0"/>
              </a:rPr>
              <a:t>IF CLAUSE TYPE 0</a:t>
            </a:r>
          </a:p>
        </p:txBody>
      </p:sp>
      <p:sp>
        <p:nvSpPr>
          <p:cNvPr id="3" name="İçerik Yer Tutucusu 2">
            <a:extLst>
              <a:ext uri="{FF2B5EF4-FFF2-40B4-BE49-F238E27FC236}">
                <a16:creationId xmlns:a16="http://schemas.microsoft.com/office/drawing/2014/main" id="{4CB112C4-4232-4A7D-8E60-2C5B5A3D1A64}"/>
              </a:ext>
            </a:extLst>
          </p:cNvPr>
          <p:cNvSpPr>
            <a:spLocks noGrp="1"/>
          </p:cNvSpPr>
          <p:nvPr>
            <p:ph idx="1"/>
          </p:nvPr>
        </p:nvSpPr>
        <p:spPr>
          <a:xfrm>
            <a:off x="392206" y="1185862"/>
            <a:ext cx="11407588" cy="5662988"/>
          </a:xfrm>
        </p:spPr>
        <p:txBody>
          <a:bodyPr>
            <a:noAutofit/>
          </a:bodyPr>
          <a:lstStyle/>
          <a:p>
            <a:r>
              <a:rPr lang="en-US" sz="1600" b="1" dirty="0"/>
              <a:t>1-If you ___ happy, you ____</a:t>
            </a:r>
          </a:p>
          <a:p>
            <a:r>
              <a:rPr lang="en-US" sz="1600" b="1" dirty="0"/>
              <a:t>a)were / smile</a:t>
            </a:r>
          </a:p>
          <a:p>
            <a:r>
              <a:rPr lang="en-US" sz="1600" b="1" dirty="0"/>
              <a:t>b)are / smile</a:t>
            </a:r>
          </a:p>
          <a:p>
            <a:r>
              <a:rPr lang="en-US" sz="1600" b="1" dirty="0"/>
              <a:t>c)will / will smile</a:t>
            </a:r>
            <a:endParaRPr lang="tr-TR" sz="1600" b="1" dirty="0"/>
          </a:p>
          <a:p>
            <a:endParaRPr lang="en-US" sz="1600" b="1" dirty="0"/>
          </a:p>
          <a:p>
            <a:r>
              <a:rPr lang="en-US" sz="1600" b="1" dirty="0"/>
              <a:t>2-If you ____ the button, the radio ____.</a:t>
            </a:r>
          </a:p>
          <a:p>
            <a:r>
              <a:rPr lang="en-US" sz="1600" b="1" dirty="0"/>
              <a:t>a)press / turns on</a:t>
            </a:r>
          </a:p>
          <a:p>
            <a:r>
              <a:rPr lang="en-US" sz="1600" b="1" dirty="0"/>
              <a:t>b)are press / turn on</a:t>
            </a:r>
          </a:p>
          <a:p>
            <a:r>
              <a:rPr lang="en-US" sz="1600" b="1" dirty="0"/>
              <a:t>c)will / turns on</a:t>
            </a:r>
            <a:endParaRPr lang="tr-TR" sz="1600" b="1" dirty="0"/>
          </a:p>
          <a:p>
            <a:endParaRPr lang="en-US" sz="1600" b="1" dirty="0"/>
          </a:p>
          <a:p>
            <a:r>
              <a:rPr lang="en-US" sz="1600" b="1" dirty="0"/>
              <a:t>3-If you ____ salt to the water, it ___ later.</a:t>
            </a:r>
          </a:p>
          <a:p>
            <a:r>
              <a:rPr lang="en-US" sz="1600" b="1" dirty="0"/>
              <a:t>a)will add / will boil</a:t>
            </a:r>
          </a:p>
          <a:p>
            <a:r>
              <a:rPr lang="en-US" sz="1600" b="1" dirty="0"/>
              <a:t>b)add / boils</a:t>
            </a:r>
          </a:p>
          <a:p>
            <a:r>
              <a:rPr lang="en-US" sz="1600" b="1" dirty="0"/>
              <a:t>c)added / boiled</a:t>
            </a:r>
          </a:p>
        </p:txBody>
      </p:sp>
    </p:spTree>
    <p:extLst>
      <p:ext uri="{BB962C8B-B14F-4D97-AF65-F5344CB8AC3E}">
        <p14:creationId xmlns:p14="http://schemas.microsoft.com/office/powerpoint/2010/main" val="20663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785183-4C9F-45E1-8590-531F575E5A7F}"/>
              </a:ext>
            </a:extLst>
          </p:cNvPr>
          <p:cNvSpPr>
            <a:spLocks noGrp="1"/>
          </p:cNvSpPr>
          <p:nvPr>
            <p:ph idx="1"/>
          </p:nvPr>
        </p:nvSpPr>
        <p:spPr>
          <a:xfrm>
            <a:off x="540123" y="247837"/>
            <a:ext cx="11111753" cy="6233646"/>
          </a:xfrm>
        </p:spPr>
        <p:txBody>
          <a:bodyPr>
            <a:normAutofit/>
          </a:bodyPr>
          <a:lstStyle/>
          <a:p>
            <a:pPr algn="ctr"/>
            <a:r>
              <a:rPr lang="tr-TR" sz="9600" dirty="0" err="1">
                <a:latin typeface="Algerian" panose="04020705040A02060702" pitchFamily="82" charset="0"/>
              </a:rPr>
              <a:t>Thank</a:t>
            </a:r>
            <a:r>
              <a:rPr lang="tr-TR" sz="9600" dirty="0">
                <a:latin typeface="Algerian" panose="04020705040A02060702" pitchFamily="82" charset="0"/>
              </a:rPr>
              <a:t> </a:t>
            </a:r>
            <a:r>
              <a:rPr lang="tr-TR" sz="9600" dirty="0" err="1">
                <a:latin typeface="Algerian" panose="04020705040A02060702" pitchFamily="82" charset="0"/>
              </a:rPr>
              <a:t>you</a:t>
            </a:r>
            <a:r>
              <a:rPr lang="tr-TR" sz="9600" dirty="0">
                <a:latin typeface="Algerian" panose="04020705040A02060702" pitchFamily="82" charset="0"/>
              </a:rPr>
              <a:t> </a:t>
            </a:r>
            <a:r>
              <a:rPr lang="tr-TR" sz="9600" dirty="0" err="1">
                <a:latin typeface="Algerian" panose="04020705040A02060702" pitchFamily="82" charset="0"/>
              </a:rPr>
              <a:t>for</a:t>
            </a:r>
            <a:r>
              <a:rPr lang="tr-TR" sz="9600" dirty="0">
                <a:latin typeface="Algerian" panose="04020705040A02060702" pitchFamily="82" charset="0"/>
              </a:rPr>
              <a:t> </a:t>
            </a:r>
            <a:r>
              <a:rPr lang="tr-TR" sz="9600" dirty="0" err="1">
                <a:solidFill>
                  <a:schemeClr val="tx1">
                    <a:lumMod val="95000"/>
                  </a:schemeClr>
                </a:solidFill>
                <a:latin typeface="Algerian" panose="04020705040A02060702" pitchFamily="82" charset="0"/>
              </a:rPr>
              <a:t>listening</a:t>
            </a:r>
            <a:endParaRPr lang="tr-TR" sz="9600" dirty="0">
              <a:solidFill>
                <a:schemeClr val="tx1">
                  <a:lumMod val="95000"/>
                </a:schemeClr>
              </a:solidFill>
              <a:latin typeface="Algerian" panose="04020705040A02060702" pitchFamily="82" charset="0"/>
            </a:endParaRPr>
          </a:p>
        </p:txBody>
      </p:sp>
      <p:sp>
        <p:nvSpPr>
          <p:cNvPr id="5" name="Kalp 4">
            <a:extLst>
              <a:ext uri="{FF2B5EF4-FFF2-40B4-BE49-F238E27FC236}">
                <a16:creationId xmlns:a16="http://schemas.microsoft.com/office/drawing/2014/main" id="{2686475D-CD90-4247-9B77-80B0A3E41A4C}"/>
              </a:ext>
            </a:extLst>
          </p:cNvPr>
          <p:cNvSpPr/>
          <p:nvPr/>
        </p:nvSpPr>
        <p:spPr>
          <a:xfrm>
            <a:off x="4276163" y="3263152"/>
            <a:ext cx="3639671" cy="298524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2616272"/>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685</Words>
  <Application>Microsoft Office PowerPoint</Application>
  <PresentationFormat>Geniş ekran</PresentationFormat>
  <Paragraphs>84</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Algerian</vt:lpstr>
      <vt:lpstr>Arial</vt:lpstr>
      <vt:lpstr>Arial Black</vt:lpstr>
      <vt:lpstr>Calibri</vt:lpstr>
      <vt:lpstr>Calibri Light</vt:lpstr>
      <vt:lpstr>Office Theme</vt:lpstr>
      <vt:lpstr>PowerPoint Sunusu</vt:lpstr>
      <vt:lpstr>PowerPoint Sunusu</vt:lpstr>
      <vt:lpstr>PowerPoint Sunusu</vt:lpstr>
      <vt:lpstr>WHAT İS IF CLAUSE?</vt:lpstr>
      <vt:lpstr>PowerPoint Sunusu</vt:lpstr>
      <vt:lpstr>PowerPoint Sunusu</vt:lpstr>
      <vt:lpstr>If Clause type 1 </vt:lpstr>
      <vt:lpstr>IF CLAUSE TYPE 0</vt:lpstr>
      <vt:lpstr>PowerPoint Sunusu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Nedim Gök</dc:creator>
  <cp:lastModifiedBy>Nedim Gök</cp:lastModifiedBy>
  <cp:revision>1</cp:revision>
  <dcterms:created xsi:type="dcterms:W3CDTF">2022-03-27T17:27:08Z</dcterms:created>
  <dcterms:modified xsi:type="dcterms:W3CDTF">2022-03-27T18:29:56Z</dcterms:modified>
</cp:coreProperties>
</file>