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18A5"/>
    <a:srgbClr val="2B06CA"/>
    <a:srgbClr val="D141CA"/>
    <a:srgbClr val="DAF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a:t>Asıl başlık stilini düzenlemek için tıklayın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246625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127F329-9CB9-4752-973C-D5D4C19645B4}" type="datetimeFigureOut">
              <a:rPr lang="tr-TR" smtClean="0"/>
              <a:t>7.12.2021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276870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12760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a:t>Asıl başlık stilini düzenlemek için tıklayın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düzenlemek için tıklayın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67325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3343993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3436491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1432076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364712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98527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1666973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402590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127F329-9CB9-4752-973C-D5D4C19645B4}" type="datetimeFigureOut">
              <a:rPr lang="tr-TR" smtClean="0"/>
              <a:t>7.12.2021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295238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127F329-9CB9-4752-973C-D5D4C19645B4}" type="datetimeFigureOut">
              <a:rPr lang="tr-TR" smtClean="0"/>
              <a:t>7.12.2021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35628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7" name="Date Placeholder 2"/>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63897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248649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7" name="Date Placeholder 4"/>
          <p:cNvSpPr>
            <a:spLocks noGrp="1"/>
          </p:cNvSpPr>
          <p:nvPr>
            <p:ph type="dt" sz="half" idx="10"/>
          </p:nvPr>
        </p:nvSpPr>
        <p:spPr/>
        <p:txBody>
          <a:bodyPr/>
          <a:lstStyle/>
          <a:p>
            <a:fld id="{4127F329-9CB9-4752-973C-D5D4C19645B4}" type="datetimeFigureOut">
              <a:rPr lang="tr-TR" smtClean="0"/>
              <a:t>7.12.2021</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3370524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127F329-9CB9-4752-973C-D5D4C19645B4}" type="datetimeFigureOut">
              <a:rPr lang="tr-TR" smtClean="0"/>
              <a:t>7.12.2021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FBA396D-3B98-4DC7-9F25-116EDD5BAB1C}" type="slidenum">
              <a:rPr lang="tr-TR" smtClean="0"/>
              <a:t>‹#›</a:t>
            </a:fld>
            <a:endParaRPr lang="tr-TR"/>
          </a:p>
        </p:txBody>
      </p:sp>
    </p:spTree>
    <p:extLst>
      <p:ext uri="{BB962C8B-B14F-4D97-AF65-F5344CB8AC3E}">
        <p14:creationId xmlns:p14="http://schemas.microsoft.com/office/powerpoint/2010/main" val="2790089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127F329-9CB9-4752-973C-D5D4C19645B4}" type="datetimeFigureOut">
              <a:rPr lang="tr-TR" smtClean="0"/>
              <a:t>7.12.2021</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FBA396D-3B98-4DC7-9F25-116EDD5BAB1C}" type="slidenum">
              <a:rPr lang="tr-TR" smtClean="0"/>
              <a:t>‹#›</a:t>
            </a:fld>
            <a:endParaRPr lang="tr-TR"/>
          </a:p>
        </p:txBody>
      </p:sp>
    </p:spTree>
    <p:extLst>
      <p:ext uri="{BB962C8B-B14F-4D97-AF65-F5344CB8AC3E}">
        <p14:creationId xmlns:p14="http://schemas.microsoft.com/office/powerpoint/2010/main" val="6688672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search?q=rusya+nerede&amp;source=lmns&amp;bih=907&amp;biw=1680&amp;hl=tr&amp;sa=X&amp;ved=2ahUKEwjM0tD7iNL0AhUMybsIHVkuCoEQ_AUoAHoECAEQAA" TargetMode="External"/><Relationship Id="rId2" Type="http://schemas.openxmlformats.org/officeDocument/2006/relationships/hyperlink" Target="https://www.google.com/search?q=ceviri&amp;oq=ceviri&amp;aqs=chrome..69i57j0i512j0i3j0i512j0i3j0i512l2j0i433i512j0i512l2.2652j0j15&amp;sourceid=chrome&amp;ie=UTF-8" TargetMode="External"/><Relationship Id="rId1" Type="http://schemas.openxmlformats.org/officeDocument/2006/relationships/slideLayout" Target="../slideLayouts/slideLayout2.xml"/><Relationship Id="rId5" Type="http://schemas.openxmlformats.org/officeDocument/2006/relationships/hyperlink" Target="https://tr.sputniknews.com/20151227/ilgin-etkinlik-festival-bayram-1019922087.html" TargetMode="External"/><Relationship Id="rId4" Type="http://schemas.openxmlformats.org/officeDocument/2006/relationships/hyperlink" Target="https://www.google.com/travel/things-to-do/see-all?g2lb=4645481%2C4401769%2C4644488%2C4270442%2C4640247%2C4317915%2C4679298%2C4596364%2C4258168%2C4524133%2C4597339%2C4371334%2C4624411%2C"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455B94-CCA7-43D4-A3F0-D2650C9A7E56}"/>
              </a:ext>
            </a:extLst>
          </p:cNvPr>
          <p:cNvSpPr>
            <a:spLocks noGrp="1"/>
          </p:cNvSpPr>
          <p:nvPr>
            <p:ph type="ctrTitle"/>
          </p:nvPr>
        </p:nvSpPr>
        <p:spPr>
          <a:xfrm>
            <a:off x="3532395" y="219456"/>
            <a:ext cx="4678917" cy="1385676"/>
          </a:xfrm>
        </p:spPr>
        <p:txBody>
          <a:bodyPr/>
          <a:lstStyle/>
          <a:p>
            <a:r>
              <a:rPr lang="tr-TR" sz="10000" b="1" dirty="0">
                <a:solidFill>
                  <a:schemeClr val="accent1">
                    <a:lumMod val="50000"/>
                  </a:schemeClr>
                </a:solidFill>
                <a:latin typeface="Algerian" panose="04020705040A02060702" pitchFamily="82" charset="0"/>
              </a:rPr>
              <a:t>RUSSIA</a:t>
            </a:r>
          </a:p>
        </p:txBody>
      </p:sp>
      <p:pic>
        <p:nvPicPr>
          <p:cNvPr id="4" name="Resim 3">
            <a:extLst>
              <a:ext uri="{FF2B5EF4-FFF2-40B4-BE49-F238E27FC236}">
                <a16:creationId xmlns:a16="http://schemas.microsoft.com/office/drawing/2014/main" id="{22FEBA9F-3A97-48FC-AC57-D5D63D55053E}"/>
              </a:ext>
            </a:extLst>
          </p:cNvPr>
          <p:cNvPicPr>
            <a:picLocks noChangeAspect="1"/>
          </p:cNvPicPr>
          <p:nvPr/>
        </p:nvPicPr>
        <p:blipFill>
          <a:blip r:embed="rId2"/>
          <a:stretch>
            <a:fillRect/>
          </a:stretch>
        </p:blipFill>
        <p:spPr>
          <a:xfrm>
            <a:off x="2033443" y="1735509"/>
            <a:ext cx="7572186" cy="4326963"/>
          </a:xfrm>
          <a:prstGeom prst="rect">
            <a:avLst/>
          </a:prstGeom>
        </p:spPr>
      </p:pic>
    </p:spTree>
    <p:extLst>
      <p:ext uri="{BB962C8B-B14F-4D97-AF65-F5344CB8AC3E}">
        <p14:creationId xmlns:p14="http://schemas.microsoft.com/office/powerpoint/2010/main" val="219840352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C9E49A-E26A-4EBF-9F0F-2CF45379E93D}"/>
              </a:ext>
            </a:extLst>
          </p:cNvPr>
          <p:cNvSpPr>
            <a:spLocks noGrp="1"/>
          </p:cNvSpPr>
          <p:nvPr>
            <p:ph type="title"/>
          </p:nvPr>
        </p:nvSpPr>
        <p:spPr>
          <a:xfrm>
            <a:off x="2990823" y="123534"/>
            <a:ext cx="6210354" cy="800010"/>
          </a:xfrm>
        </p:spPr>
        <p:txBody>
          <a:bodyPr/>
          <a:lstStyle/>
          <a:p>
            <a:pPr algn="ctr"/>
            <a:r>
              <a:rPr lang="tr-TR" b="1" dirty="0">
                <a:solidFill>
                  <a:srgbClr val="DAFED8"/>
                </a:solidFill>
                <a:latin typeface="Algerian" panose="04020705040A02060702" pitchFamily="82" charset="0"/>
              </a:rPr>
              <a:t>BORSCHT SOUP</a:t>
            </a:r>
          </a:p>
        </p:txBody>
      </p:sp>
      <p:sp>
        <p:nvSpPr>
          <p:cNvPr id="3" name="İçerik Yer Tutucusu 2">
            <a:extLst>
              <a:ext uri="{FF2B5EF4-FFF2-40B4-BE49-F238E27FC236}">
                <a16:creationId xmlns:a16="http://schemas.microsoft.com/office/drawing/2014/main" id="{51EF7833-E5CC-4EB0-A7D1-05287F5EB79E}"/>
              </a:ext>
            </a:extLst>
          </p:cNvPr>
          <p:cNvSpPr>
            <a:spLocks noGrp="1"/>
          </p:cNvSpPr>
          <p:nvPr>
            <p:ph idx="1"/>
          </p:nvPr>
        </p:nvSpPr>
        <p:spPr>
          <a:xfrm>
            <a:off x="234633" y="923544"/>
            <a:ext cx="5377434" cy="5810922"/>
          </a:xfrm>
        </p:spPr>
        <p:txBody>
          <a:bodyPr>
            <a:noAutofit/>
          </a:bodyPr>
          <a:lstStyle/>
          <a:p>
            <a:pPr algn="just"/>
            <a:r>
              <a:rPr lang="en-US" dirty="0">
                <a:latin typeface="Arial" panose="020B0604020202020204" pitchFamily="34" charset="0"/>
                <a:cs typeface="Arial" panose="020B0604020202020204" pitchFamily="34" charset="0"/>
              </a:rPr>
              <a:t>Borscht is arguably the most well-known Russian dish. However, it is often mistranslated as borscht; which doesn't sound as impressive as it actually is.</a:t>
            </a:r>
          </a:p>
          <a:p>
            <a:pPr algn="just"/>
            <a:r>
              <a:rPr lang="en-US" dirty="0" err="1">
                <a:latin typeface="Arial" panose="020B0604020202020204" pitchFamily="34" charset="0"/>
                <a:cs typeface="Arial" panose="020B0604020202020204" pitchFamily="34" charset="0"/>
              </a:rPr>
              <a:t>Borsh</a:t>
            </a:r>
            <a:r>
              <a:rPr lang="en-US" dirty="0">
                <a:latin typeface="Arial" panose="020B0604020202020204" pitchFamily="34" charset="0"/>
                <a:cs typeface="Arial" panose="020B0604020202020204" pitchFamily="34" charset="0"/>
              </a:rPr>
              <a:t>, made with meat and vegetables, which usually includes potatoes, carrots, onions, cabbage, garlic and beets, is the main dish of Russian culture. There are also various versions, and a type that is extremely popular in Ukraine has entered Russian cuisine.</a:t>
            </a:r>
          </a:p>
          <a:p>
            <a:pPr algn="just"/>
            <a:r>
              <a:rPr lang="en-US" dirty="0">
                <a:latin typeface="Arial" panose="020B0604020202020204" pitchFamily="34" charset="0"/>
                <a:cs typeface="Arial" panose="020B0604020202020204" pitchFamily="34" charset="0"/>
              </a:rPr>
              <a:t>Borscht recipes originally included beet yeast (kvass, a fermented beverage) diluted with water and boiled. Today, some sautéed or otherwise prepared beets are added at the end of the cooking process. It is among the most popular Russian dishes.</a:t>
            </a:r>
            <a:endParaRPr lang="tr-TR" dirty="0">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61E9CC36-7B10-4AAE-AC2E-72B208DB2EE2}"/>
              </a:ext>
            </a:extLst>
          </p:cNvPr>
          <p:cNvPicPr>
            <a:picLocks noChangeAspect="1"/>
          </p:cNvPicPr>
          <p:nvPr/>
        </p:nvPicPr>
        <p:blipFill>
          <a:blip r:embed="rId2"/>
          <a:stretch>
            <a:fillRect/>
          </a:stretch>
        </p:blipFill>
        <p:spPr>
          <a:xfrm>
            <a:off x="5773546" y="1116584"/>
            <a:ext cx="6183821" cy="5073904"/>
          </a:xfrm>
          <a:prstGeom prst="rect">
            <a:avLst/>
          </a:prstGeom>
        </p:spPr>
      </p:pic>
    </p:spTree>
    <p:extLst>
      <p:ext uri="{BB962C8B-B14F-4D97-AF65-F5344CB8AC3E}">
        <p14:creationId xmlns:p14="http://schemas.microsoft.com/office/powerpoint/2010/main" val="31861659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FC138D-2598-40CF-95E1-BBACC869B6B7}"/>
              </a:ext>
            </a:extLst>
          </p:cNvPr>
          <p:cNvSpPr>
            <a:spLocks noGrp="1"/>
          </p:cNvSpPr>
          <p:nvPr>
            <p:ph type="title"/>
          </p:nvPr>
        </p:nvSpPr>
        <p:spPr>
          <a:xfrm>
            <a:off x="3996663" y="182164"/>
            <a:ext cx="4198674" cy="854874"/>
          </a:xfrm>
        </p:spPr>
        <p:txBody>
          <a:bodyPr/>
          <a:lstStyle/>
          <a:p>
            <a:pPr algn="ctr"/>
            <a:r>
              <a:rPr lang="tr-TR" sz="4400" b="1" dirty="0">
                <a:solidFill>
                  <a:srgbClr val="FFC000"/>
                </a:solidFill>
                <a:latin typeface="Algerian" panose="04020705040A02060702" pitchFamily="82" charset="0"/>
              </a:rPr>
              <a:t>PELMENİ</a:t>
            </a:r>
          </a:p>
        </p:txBody>
      </p:sp>
      <p:sp>
        <p:nvSpPr>
          <p:cNvPr id="3" name="İçerik Yer Tutucusu 2">
            <a:extLst>
              <a:ext uri="{FF2B5EF4-FFF2-40B4-BE49-F238E27FC236}">
                <a16:creationId xmlns:a16="http://schemas.microsoft.com/office/drawing/2014/main" id="{6E97397A-501E-4FF6-8B32-A14781AC1337}"/>
              </a:ext>
            </a:extLst>
          </p:cNvPr>
          <p:cNvSpPr>
            <a:spLocks noGrp="1"/>
          </p:cNvSpPr>
          <p:nvPr>
            <p:ph idx="1"/>
          </p:nvPr>
        </p:nvSpPr>
        <p:spPr>
          <a:xfrm>
            <a:off x="344361" y="1037038"/>
            <a:ext cx="4538536" cy="5638798"/>
          </a:xfrm>
        </p:spPr>
        <p:txBody>
          <a:bodyPr>
            <a:noAutofit/>
          </a:bodyPr>
          <a:lstStyle/>
          <a:p>
            <a:r>
              <a:rPr lang="en-US" sz="2100" dirty="0">
                <a:solidFill>
                  <a:srgbClr val="FFFF00"/>
                </a:solidFill>
                <a:latin typeface="Arial" panose="020B0604020202020204" pitchFamily="34" charset="0"/>
                <a:cs typeface="Arial" panose="020B0604020202020204" pitchFamily="34" charset="0"/>
              </a:rPr>
              <a:t>A simple but delicious and satisfying dish, pelmeni is made from meat, flour, eggs and water; Sometimes spices such as garlic, salt and pepper are added. The small meatballs are then boiled for a few minutes. The simplicity of the cooking process of pelmeni and the ability to store frozen for months made it popular with hunters and travelers who carried pelmeni with them and cooked them over the campfire.</a:t>
            </a:r>
            <a:endParaRPr lang="tr-TR" sz="2100" dirty="0">
              <a:solidFill>
                <a:srgbClr val="FFFF0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30D18884-2B00-41FF-965A-8AA7BF6DED00}"/>
              </a:ext>
            </a:extLst>
          </p:cNvPr>
          <p:cNvPicPr>
            <a:picLocks noChangeAspect="1"/>
          </p:cNvPicPr>
          <p:nvPr/>
        </p:nvPicPr>
        <p:blipFill>
          <a:blip r:embed="rId2"/>
          <a:stretch>
            <a:fillRect/>
          </a:stretch>
        </p:blipFill>
        <p:spPr>
          <a:xfrm>
            <a:off x="5229605" y="1226124"/>
            <a:ext cx="6358833" cy="4113972"/>
          </a:xfrm>
          <a:prstGeom prst="rect">
            <a:avLst/>
          </a:prstGeom>
        </p:spPr>
      </p:pic>
    </p:spTree>
    <p:extLst>
      <p:ext uri="{BB962C8B-B14F-4D97-AF65-F5344CB8AC3E}">
        <p14:creationId xmlns:p14="http://schemas.microsoft.com/office/powerpoint/2010/main" val="216230727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18475C-9B11-4A16-BC52-789716931225}"/>
              </a:ext>
            </a:extLst>
          </p:cNvPr>
          <p:cNvSpPr>
            <a:spLocks noGrp="1"/>
          </p:cNvSpPr>
          <p:nvPr>
            <p:ph type="title"/>
          </p:nvPr>
        </p:nvSpPr>
        <p:spPr>
          <a:xfrm>
            <a:off x="1103313" y="123534"/>
            <a:ext cx="9404723" cy="754290"/>
          </a:xfrm>
        </p:spPr>
        <p:txBody>
          <a:bodyPr/>
          <a:lstStyle/>
          <a:p>
            <a:pPr algn="ctr"/>
            <a:r>
              <a:rPr lang="tr-TR" sz="5400" b="1" dirty="0">
                <a:solidFill>
                  <a:srgbClr val="002060"/>
                </a:solidFill>
                <a:latin typeface="Algerian" panose="04020705040A02060702" pitchFamily="82" charset="0"/>
              </a:rPr>
              <a:t>BLINI</a:t>
            </a:r>
          </a:p>
        </p:txBody>
      </p:sp>
      <p:sp>
        <p:nvSpPr>
          <p:cNvPr id="3" name="İçerik Yer Tutucusu 2">
            <a:extLst>
              <a:ext uri="{FF2B5EF4-FFF2-40B4-BE49-F238E27FC236}">
                <a16:creationId xmlns:a16="http://schemas.microsoft.com/office/drawing/2014/main" id="{EF963B41-B0B8-48D8-8AB2-F654475186A4}"/>
              </a:ext>
            </a:extLst>
          </p:cNvPr>
          <p:cNvSpPr>
            <a:spLocks noGrp="1"/>
          </p:cNvSpPr>
          <p:nvPr>
            <p:ph idx="1"/>
          </p:nvPr>
        </p:nvSpPr>
        <p:spPr>
          <a:xfrm>
            <a:off x="271208" y="1170432"/>
            <a:ext cx="5242624" cy="5449824"/>
          </a:xfrm>
        </p:spPr>
        <p:txBody>
          <a:bodyPr>
            <a:noAutofit/>
          </a:bodyPr>
          <a:lstStyle/>
          <a:p>
            <a:pPr algn="just"/>
            <a:r>
              <a:rPr lang="en-US" sz="2300" dirty="0">
                <a:solidFill>
                  <a:schemeClr val="bg1"/>
                </a:solidFill>
                <a:latin typeface="Arial" panose="020B0604020202020204" pitchFamily="34" charset="0"/>
                <a:cs typeface="Arial" panose="020B0604020202020204" pitchFamily="34" charset="0"/>
              </a:rPr>
              <a:t>Blini come from Slavic pagan traditions and symbolize the sun and the gods that represent it. It was originally reserved for the week of Maslenitsa (the religious public holiday before Lent) and is still one of the most favored dishes in Russia.</a:t>
            </a:r>
          </a:p>
          <a:p>
            <a:pPr algn="just"/>
            <a:r>
              <a:rPr lang="en-US" sz="2300" dirty="0">
                <a:solidFill>
                  <a:schemeClr val="bg1"/>
                </a:solidFill>
                <a:latin typeface="Arial" panose="020B0604020202020204" pitchFamily="34" charset="0"/>
                <a:cs typeface="Arial" panose="020B0604020202020204" pitchFamily="34" charset="0"/>
              </a:rPr>
              <a:t>There are several recipes for blinis, including little drop buns, lacy paper-thin large blinis, sweet thick pancakes made with milk, and many more. It is usually wrapped in meat, vegetable and grain-based stuffing. It is a popular Russian food dessert</a:t>
            </a:r>
            <a:r>
              <a:rPr lang="en-US" sz="2300" dirty="0">
                <a:latin typeface="Arial" panose="020B0604020202020204" pitchFamily="34" charset="0"/>
                <a:cs typeface="Arial" panose="020B0604020202020204" pitchFamily="34" charset="0"/>
              </a:rPr>
              <a:t>.</a:t>
            </a:r>
          </a:p>
        </p:txBody>
      </p:sp>
      <p:pic>
        <p:nvPicPr>
          <p:cNvPr id="4" name="Resim 3">
            <a:extLst>
              <a:ext uri="{FF2B5EF4-FFF2-40B4-BE49-F238E27FC236}">
                <a16:creationId xmlns:a16="http://schemas.microsoft.com/office/drawing/2014/main" id="{6EDA0CD7-5670-4A3D-A663-BD2CD45DBE96}"/>
              </a:ext>
            </a:extLst>
          </p:cNvPr>
          <p:cNvPicPr>
            <a:picLocks noChangeAspect="1"/>
          </p:cNvPicPr>
          <p:nvPr/>
        </p:nvPicPr>
        <p:blipFill>
          <a:blip r:embed="rId2"/>
          <a:stretch>
            <a:fillRect/>
          </a:stretch>
        </p:blipFill>
        <p:spPr>
          <a:xfrm>
            <a:off x="5753164" y="1472138"/>
            <a:ext cx="5942012" cy="4599477"/>
          </a:xfrm>
          <a:prstGeom prst="rect">
            <a:avLst/>
          </a:prstGeom>
        </p:spPr>
      </p:pic>
    </p:spTree>
    <p:extLst>
      <p:ext uri="{BB962C8B-B14F-4D97-AF65-F5344CB8AC3E}">
        <p14:creationId xmlns:p14="http://schemas.microsoft.com/office/powerpoint/2010/main" val="30849177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FB59A0-A8EE-4578-B53D-8C967F25A77E}"/>
              </a:ext>
            </a:extLst>
          </p:cNvPr>
          <p:cNvSpPr>
            <a:spLocks noGrp="1"/>
          </p:cNvSpPr>
          <p:nvPr>
            <p:ph type="title"/>
          </p:nvPr>
        </p:nvSpPr>
        <p:spPr>
          <a:xfrm>
            <a:off x="746695" y="132678"/>
            <a:ext cx="9404723" cy="781722"/>
          </a:xfrm>
        </p:spPr>
        <p:txBody>
          <a:bodyPr/>
          <a:lstStyle/>
          <a:p>
            <a:pPr algn="ctr"/>
            <a:r>
              <a:rPr lang="tr-TR" b="1" dirty="0">
                <a:solidFill>
                  <a:srgbClr val="C00000"/>
                </a:solidFill>
                <a:latin typeface="Algerian" panose="04020705040A02060702" pitchFamily="82" charset="0"/>
              </a:rPr>
              <a:t>KHOLODETS AND STUDEN</a:t>
            </a:r>
          </a:p>
        </p:txBody>
      </p:sp>
      <p:sp>
        <p:nvSpPr>
          <p:cNvPr id="3" name="İçerik Yer Tutucusu 2">
            <a:extLst>
              <a:ext uri="{FF2B5EF4-FFF2-40B4-BE49-F238E27FC236}">
                <a16:creationId xmlns:a16="http://schemas.microsoft.com/office/drawing/2014/main" id="{CD3EDD63-A301-46D3-AC63-27C57171EFC9}"/>
              </a:ext>
            </a:extLst>
          </p:cNvPr>
          <p:cNvSpPr>
            <a:spLocks noGrp="1"/>
          </p:cNvSpPr>
          <p:nvPr>
            <p:ph idx="1"/>
          </p:nvPr>
        </p:nvSpPr>
        <p:spPr>
          <a:xfrm>
            <a:off x="298640" y="914400"/>
            <a:ext cx="4684839" cy="5810922"/>
          </a:xfrm>
        </p:spPr>
        <p:txBody>
          <a:bodyPr>
            <a:noAutofit/>
          </a:bodyPr>
          <a:lstStyle/>
          <a:p>
            <a:pPr algn="just"/>
            <a:r>
              <a:rPr lang="en-US" sz="2300" dirty="0">
                <a:solidFill>
                  <a:srgbClr val="FFC000"/>
                </a:solidFill>
                <a:latin typeface="Arial" panose="020B0604020202020204" pitchFamily="34" charset="0"/>
                <a:cs typeface="Arial" panose="020B0604020202020204" pitchFamily="34" charset="0"/>
              </a:rPr>
              <a:t>This traditional Russian food is a kind of aspic in taste and preparation. Aspic, which contains meat, takes the form of jelly because it is made using pork. Known as Galantine in France, this dish was brought to Russia by French chefs working for the Russian aristocracy.</a:t>
            </a:r>
          </a:p>
          <a:p>
            <a:pPr algn="just"/>
            <a:r>
              <a:rPr lang="en-US" sz="2300" dirty="0" err="1">
                <a:solidFill>
                  <a:srgbClr val="FFC000"/>
                </a:solidFill>
                <a:latin typeface="Arial" panose="020B0604020202020204" pitchFamily="34" charset="0"/>
                <a:cs typeface="Arial" panose="020B0604020202020204" pitchFamily="34" charset="0"/>
              </a:rPr>
              <a:t>Studen</a:t>
            </a:r>
            <a:r>
              <a:rPr lang="en-US" sz="2300" dirty="0">
                <a:solidFill>
                  <a:srgbClr val="FFC000"/>
                </a:solidFill>
                <a:latin typeface="Arial" panose="020B0604020202020204" pitchFamily="34" charset="0"/>
                <a:cs typeface="Arial" panose="020B0604020202020204" pitchFamily="34" charset="0"/>
              </a:rPr>
              <a:t> already existed in Russia at that time. But it was usually given to the poor because it was made with leftovers from a great feast or dinner and was less tasty.</a:t>
            </a:r>
            <a:endParaRPr lang="tr-TR" sz="2300" dirty="0">
              <a:solidFill>
                <a:srgbClr val="FFC00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793A36B0-EE8B-463C-99BE-63C3DCABCA4D}"/>
              </a:ext>
            </a:extLst>
          </p:cNvPr>
          <p:cNvPicPr>
            <a:picLocks noChangeAspect="1"/>
          </p:cNvPicPr>
          <p:nvPr/>
        </p:nvPicPr>
        <p:blipFill>
          <a:blip r:embed="rId2"/>
          <a:stretch>
            <a:fillRect/>
          </a:stretch>
        </p:blipFill>
        <p:spPr>
          <a:xfrm>
            <a:off x="5302758" y="1141476"/>
            <a:ext cx="6310122" cy="4820412"/>
          </a:xfrm>
          <a:prstGeom prst="rect">
            <a:avLst/>
          </a:prstGeom>
        </p:spPr>
      </p:pic>
    </p:spTree>
    <p:extLst>
      <p:ext uri="{BB962C8B-B14F-4D97-AF65-F5344CB8AC3E}">
        <p14:creationId xmlns:p14="http://schemas.microsoft.com/office/powerpoint/2010/main" val="145296725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F4C753-92B0-4BF3-B9E8-1EBB51E16A96}"/>
              </a:ext>
            </a:extLst>
          </p:cNvPr>
          <p:cNvSpPr>
            <a:spLocks noGrp="1"/>
          </p:cNvSpPr>
          <p:nvPr>
            <p:ph type="title"/>
          </p:nvPr>
        </p:nvSpPr>
        <p:spPr>
          <a:xfrm>
            <a:off x="3191256" y="200452"/>
            <a:ext cx="5404701" cy="818298"/>
          </a:xfrm>
        </p:spPr>
        <p:txBody>
          <a:bodyPr/>
          <a:lstStyle/>
          <a:p>
            <a:pPr algn="ctr"/>
            <a:r>
              <a:rPr lang="tr-TR" sz="4400" b="1" dirty="0">
                <a:solidFill>
                  <a:schemeClr val="bg2">
                    <a:lumMod val="60000"/>
                    <a:lumOff val="40000"/>
                  </a:schemeClr>
                </a:solidFill>
                <a:latin typeface="Algerian" panose="04020705040A02060702" pitchFamily="82" charset="0"/>
              </a:rPr>
              <a:t>PİROZHKİ</a:t>
            </a:r>
          </a:p>
        </p:txBody>
      </p:sp>
      <p:sp>
        <p:nvSpPr>
          <p:cNvPr id="3" name="İçerik Yer Tutucusu 2">
            <a:extLst>
              <a:ext uri="{FF2B5EF4-FFF2-40B4-BE49-F238E27FC236}">
                <a16:creationId xmlns:a16="http://schemas.microsoft.com/office/drawing/2014/main" id="{0A96E908-628F-474C-BE38-2F2AE67BF0F1}"/>
              </a:ext>
            </a:extLst>
          </p:cNvPr>
          <p:cNvSpPr>
            <a:spLocks noGrp="1"/>
          </p:cNvSpPr>
          <p:nvPr>
            <p:ph idx="1"/>
          </p:nvPr>
        </p:nvSpPr>
        <p:spPr>
          <a:xfrm>
            <a:off x="435801" y="1625749"/>
            <a:ext cx="4611688" cy="3606501"/>
          </a:xfrm>
        </p:spPr>
        <p:txBody>
          <a:bodyPr>
            <a:normAutofit/>
          </a:bodyPr>
          <a:lstStyle/>
          <a:p>
            <a:pPr algn="just"/>
            <a:r>
              <a:rPr lang="en-US" sz="2300" dirty="0">
                <a:solidFill>
                  <a:schemeClr val="accent1">
                    <a:lumMod val="60000"/>
                    <a:lumOff val="40000"/>
                  </a:schemeClr>
                </a:solidFill>
                <a:latin typeface="Arial" panose="020B0604020202020204" pitchFamily="34" charset="0"/>
                <a:cs typeface="Arial" panose="020B0604020202020204" pitchFamily="34" charset="0"/>
              </a:rPr>
              <a:t>These small puff pastries, which are prepared by baking or frying, are optionally filled with ingredients such as cabbage, cheese and olives. These prepared pastries are one of the most popular snack foods in Russia.</a:t>
            </a:r>
            <a:endParaRPr lang="tr-TR" sz="2300" dirty="0">
              <a:solidFill>
                <a:schemeClr val="accent1">
                  <a:lumMod val="60000"/>
                  <a:lumOff val="40000"/>
                </a:schemeClr>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DA350E50-DAAA-417D-AE77-1B5862442966}"/>
              </a:ext>
            </a:extLst>
          </p:cNvPr>
          <p:cNvPicPr>
            <a:picLocks noChangeAspect="1"/>
          </p:cNvPicPr>
          <p:nvPr/>
        </p:nvPicPr>
        <p:blipFill>
          <a:blip r:embed="rId2"/>
          <a:stretch>
            <a:fillRect/>
          </a:stretch>
        </p:blipFill>
        <p:spPr>
          <a:xfrm>
            <a:off x="5286924" y="1260336"/>
            <a:ext cx="6469275" cy="4939296"/>
          </a:xfrm>
          <a:prstGeom prst="rect">
            <a:avLst/>
          </a:prstGeom>
        </p:spPr>
      </p:pic>
    </p:spTree>
    <p:extLst>
      <p:ext uri="{BB962C8B-B14F-4D97-AF65-F5344CB8AC3E}">
        <p14:creationId xmlns:p14="http://schemas.microsoft.com/office/powerpoint/2010/main" val="11572641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9CFA1A-AE30-40E3-8ADF-D180E8C55A5F}"/>
              </a:ext>
            </a:extLst>
          </p:cNvPr>
          <p:cNvSpPr>
            <a:spLocks noGrp="1"/>
          </p:cNvSpPr>
          <p:nvPr>
            <p:ph type="title"/>
          </p:nvPr>
        </p:nvSpPr>
        <p:spPr>
          <a:xfrm>
            <a:off x="2933177" y="223312"/>
            <a:ext cx="5286810" cy="772578"/>
          </a:xfrm>
        </p:spPr>
        <p:txBody>
          <a:bodyPr/>
          <a:lstStyle/>
          <a:p>
            <a:pPr algn="ctr"/>
            <a:r>
              <a:rPr lang="tr-TR" sz="4400" b="1" dirty="0">
                <a:solidFill>
                  <a:srgbClr val="92D050"/>
                </a:solidFill>
                <a:latin typeface="Algerian" panose="04020705040A02060702" pitchFamily="82" charset="0"/>
              </a:rPr>
              <a:t>CAVIAR</a:t>
            </a:r>
          </a:p>
        </p:txBody>
      </p:sp>
      <p:sp>
        <p:nvSpPr>
          <p:cNvPr id="3" name="İçerik Yer Tutucusu 2">
            <a:extLst>
              <a:ext uri="{FF2B5EF4-FFF2-40B4-BE49-F238E27FC236}">
                <a16:creationId xmlns:a16="http://schemas.microsoft.com/office/drawing/2014/main" id="{5567730D-06BC-4ADC-AA23-244A9F3A4790}"/>
              </a:ext>
            </a:extLst>
          </p:cNvPr>
          <p:cNvSpPr>
            <a:spLocks noGrp="1"/>
          </p:cNvSpPr>
          <p:nvPr>
            <p:ph idx="1"/>
          </p:nvPr>
        </p:nvSpPr>
        <p:spPr>
          <a:xfrm>
            <a:off x="490665" y="1331259"/>
            <a:ext cx="4209352" cy="5303429"/>
          </a:xfrm>
        </p:spPr>
        <p:txBody>
          <a:bodyPr>
            <a:normAutofit/>
          </a:bodyPr>
          <a:lstStyle/>
          <a:p>
            <a:pPr algn="just"/>
            <a:r>
              <a:rPr lang="en-US" sz="2400" dirty="0">
                <a:solidFill>
                  <a:srgbClr val="FF0000"/>
                </a:solidFill>
                <a:latin typeface="Arial" panose="020B0604020202020204" pitchFamily="34" charset="0"/>
                <a:cs typeface="Arial" panose="020B0604020202020204" pitchFamily="34" charset="0"/>
              </a:rPr>
              <a:t>When it comes to Russia, there is a fact that many people first come to mind with caviar. Caviar, which is an expensive and very tasty appetizer, is a popular and popular food served both at breakfast and with meals. People usually consume this food by spreading it on pastries such as bread or pancakes.</a:t>
            </a:r>
            <a:endParaRPr lang="tr-TR" sz="2400" dirty="0">
              <a:solidFill>
                <a:srgbClr val="FF000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090E45EA-9642-449A-96D0-003EA9C26C75}"/>
              </a:ext>
            </a:extLst>
          </p:cNvPr>
          <p:cNvPicPr>
            <a:picLocks noChangeAspect="1"/>
          </p:cNvPicPr>
          <p:nvPr/>
        </p:nvPicPr>
        <p:blipFill>
          <a:blip r:embed="rId2"/>
          <a:stretch>
            <a:fillRect/>
          </a:stretch>
        </p:blipFill>
        <p:spPr>
          <a:xfrm>
            <a:off x="5255705" y="1331259"/>
            <a:ext cx="6265736" cy="4207383"/>
          </a:xfrm>
          <a:prstGeom prst="rect">
            <a:avLst/>
          </a:prstGeom>
        </p:spPr>
      </p:pic>
    </p:spTree>
    <p:extLst>
      <p:ext uri="{BB962C8B-B14F-4D97-AF65-F5344CB8AC3E}">
        <p14:creationId xmlns:p14="http://schemas.microsoft.com/office/powerpoint/2010/main" val="318064825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C0C7B7-B90E-4770-A825-3E67CEA86CA5}"/>
              </a:ext>
            </a:extLst>
          </p:cNvPr>
          <p:cNvSpPr>
            <a:spLocks noGrp="1"/>
          </p:cNvSpPr>
          <p:nvPr>
            <p:ph type="title"/>
          </p:nvPr>
        </p:nvSpPr>
        <p:spPr>
          <a:xfrm>
            <a:off x="3273552" y="141016"/>
            <a:ext cx="4921050" cy="937170"/>
          </a:xfrm>
        </p:spPr>
        <p:txBody>
          <a:bodyPr/>
          <a:lstStyle/>
          <a:p>
            <a:pPr algn="ctr"/>
            <a:r>
              <a:rPr lang="tr-TR" sz="4400" b="1" dirty="0">
                <a:solidFill>
                  <a:schemeClr val="bg2">
                    <a:lumMod val="60000"/>
                    <a:lumOff val="40000"/>
                  </a:schemeClr>
                </a:solidFill>
                <a:latin typeface="Algerian" panose="04020705040A02060702" pitchFamily="82" charset="0"/>
              </a:rPr>
              <a:t>VODKA</a:t>
            </a:r>
          </a:p>
        </p:txBody>
      </p:sp>
      <p:sp>
        <p:nvSpPr>
          <p:cNvPr id="3" name="İçerik Yer Tutucusu 2">
            <a:extLst>
              <a:ext uri="{FF2B5EF4-FFF2-40B4-BE49-F238E27FC236}">
                <a16:creationId xmlns:a16="http://schemas.microsoft.com/office/drawing/2014/main" id="{BA235898-0469-494B-9F0E-67A862BCA9B0}"/>
              </a:ext>
            </a:extLst>
          </p:cNvPr>
          <p:cNvSpPr>
            <a:spLocks noGrp="1"/>
          </p:cNvSpPr>
          <p:nvPr>
            <p:ph idx="1"/>
          </p:nvPr>
        </p:nvSpPr>
        <p:spPr>
          <a:xfrm>
            <a:off x="252920" y="1331259"/>
            <a:ext cx="5279199" cy="3240741"/>
          </a:xfrm>
        </p:spPr>
        <p:txBody>
          <a:bodyPr/>
          <a:lstStyle/>
          <a:p>
            <a:pPr algn="just"/>
            <a:r>
              <a:rPr lang="en-US" sz="2400" dirty="0">
                <a:solidFill>
                  <a:srgbClr val="92D050"/>
                </a:solidFill>
                <a:latin typeface="Arial" panose="020B0604020202020204" pitchFamily="34" charset="0"/>
                <a:cs typeface="Arial" panose="020B0604020202020204" pitchFamily="34" charset="0"/>
              </a:rPr>
              <a:t>The most famous thing about Russian cuisine is undoubtedly vodka. So if you were to ask a passer-by anywhere in the world to say three things about Russia, one of them would be vodka</a:t>
            </a:r>
            <a:r>
              <a:rPr lang="en-US" sz="2400" dirty="0">
                <a:latin typeface="Arial" panose="020B0604020202020204" pitchFamily="34" charset="0"/>
                <a:cs typeface="Arial" panose="020B0604020202020204" pitchFamily="34" charset="0"/>
              </a:rPr>
              <a:t>.</a:t>
            </a:r>
          </a:p>
          <a:p>
            <a:pPr algn="just"/>
            <a:endParaRPr lang="tr-TR" dirty="0"/>
          </a:p>
        </p:txBody>
      </p:sp>
      <p:pic>
        <p:nvPicPr>
          <p:cNvPr id="4" name="Resim 3">
            <a:extLst>
              <a:ext uri="{FF2B5EF4-FFF2-40B4-BE49-F238E27FC236}">
                <a16:creationId xmlns:a16="http://schemas.microsoft.com/office/drawing/2014/main" id="{2BFFC5BE-12DD-462C-9FB2-5E437C293296}"/>
              </a:ext>
            </a:extLst>
          </p:cNvPr>
          <p:cNvPicPr>
            <a:picLocks noChangeAspect="1"/>
          </p:cNvPicPr>
          <p:nvPr/>
        </p:nvPicPr>
        <p:blipFill>
          <a:blip r:embed="rId2"/>
          <a:stretch>
            <a:fillRect/>
          </a:stretch>
        </p:blipFill>
        <p:spPr>
          <a:xfrm>
            <a:off x="5532119" y="1205528"/>
            <a:ext cx="6420365" cy="4774648"/>
          </a:xfrm>
          <a:prstGeom prst="rect">
            <a:avLst/>
          </a:prstGeom>
        </p:spPr>
      </p:pic>
    </p:spTree>
    <p:extLst>
      <p:ext uri="{BB962C8B-B14F-4D97-AF65-F5344CB8AC3E}">
        <p14:creationId xmlns:p14="http://schemas.microsoft.com/office/powerpoint/2010/main" val="297794870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604C83-A2B7-4E07-851F-045F2BA0E8F9}"/>
              </a:ext>
            </a:extLst>
          </p:cNvPr>
          <p:cNvSpPr>
            <a:spLocks noGrp="1"/>
          </p:cNvSpPr>
          <p:nvPr>
            <p:ph type="title"/>
          </p:nvPr>
        </p:nvSpPr>
        <p:spPr>
          <a:xfrm>
            <a:off x="3178999" y="150160"/>
            <a:ext cx="4968305" cy="790866"/>
          </a:xfrm>
        </p:spPr>
        <p:txBody>
          <a:bodyPr/>
          <a:lstStyle/>
          <a:p>
            <a:pPr algn="ctr"/>
            <a:r>
              <a:rPr lang="tr-TR" b="1" dirty="0">
                <a:solidFill>
                  <a:srgbClr val="FFFF00"/>
                </a:solidFill>
                <a:latin typeface="Algerian" panose="04020705040A02060702" pitchFamily="82" charset="0"/>
              </a:rPr>
              <a:t>PASHA</a:t>
            </a:r>
          </a:p>
        </p:txBody>
      </p:sp>
      <p:sp>
        <p:nvSpPr>
          <p:cNvPr id="3" name="İçerik Yer Tutucusu 2">
            <a:extLst>
              <a:ext uri="{FF2B5EF4-FFF2-40B4-BE49-F238E27FC236}">
                <a16:creationId xmlns:a16="http://schemas.microsoft.com/office/drawing/2014/main" id="{48B8F31F-D1BA-4048-845F-29EBD751908E}"/>
              </a:ext>
            </a:extLst>
          </p:cNvPr>
          <p:cNvSpPr>
            <a:spLocks noGrp="1"/>
          </p:cNvSpPr>
          <p:nvPr>
            <p:ph idx="1"/>
          </p:nvPr>
        </p:nvSpPr>
        <p:spPr>
          <a:xfrm>
            <a:off x="362649" y="1331259"/>
            <a:ext cx="4053904" cy="5124405"/>
          </a:xfrm>
        </p:spPr>
        <p:txBody>
          <a:bodyPr>
            <a:noAutofit/>
          </a:bodyPr>
          <a:lstStyle/>
          <a:p>
            <a:pPr algn="just"/>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pashka</a:t>
            </a:r>
            <a:r>
              <a:rPr lang="en-US" sz="2400" dirty="0">
                <a:latin typeface="Arial" panose="020B0604020202020204" pitchFamily="34" charset="0"/>
                <a:cs typeface="Arial" panose="020B0604020202020204" pitchFamily="34" charset="0"/>
              </a:rPr>
              <a:t>, which has a religious meaning, is prepared to symbolize the tomb of Jesus. Cake is made in abundance throughout the country, especially during "Holy Week". Both delicious and nutritious ingredients such as Tvorog cheese, butter, almonds and currants are used in the cake.</a:t>
            </a:r>
            <a:endParaRPr lang="tr-TR" sz="2400" dirty="0">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362A8C78-2E22-487F-9919-358ABAE01646}"/>
              </a:ext>
            </a:extLst>
          </p:cNvPr>
          <p:cNvPicPr>
            <a:picLocks noChangeAspect="1"/>
          </p:cNvPicPr>
          <p:nvPr/>
        </p:nvPicPr>
        <p:blipFill>
          <a:blip r:embed="rId2"/>
          <a:stretch>
            <a:fillRect/>
          </a:stretch>
        </p:blipFill>
        <p:spPr>
          <a:xfrm>
            <a:off x="4710684" y="1484757"/>
            <a:ext cx="6629400" cy="4400550"/>
          </a:xfrm>
          <a:prstGeom prst="rect">
            <a:avLst/>
          </a:prstGeom>
        </p:spPr>
      </p:pic>
    </p:spTree>
    <p:extLst>
      <p:ext uri="{BB962C8B-B14F-4D97-AF65-F5344CB8AC3E}">
        <p14:creationId xmlns:p14="http://schemas.microsoft.com/office/powerpoint/2010/main" val="297941780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BBF549-8037-4AED-AD79-8F9926EF8C6C}"/>
              </a:ext>
            </a:extLst>
          </p:cNvPr>
          <p:cNvSpPr>
            <a:spLocks noGrp="1"/>
          </p:cNvSpPr>
          <p:nvPr>
            <p:ph type="title"/>
          </p:nvPr>
        </p:nvSpPr>
        <p:spPr>
          <a:xfrm>
            <a:off x="1103312" y="63292"/>
            <a:ext cx="9404723" cy="988268"/>
          </a:xfrm>
        </p:spPr>
        <p:txBody>
          <a:bodyPr/>
          <a:lstStyle/>
          <a:p>
            <a:pPr algn="ctr"/>
            <a:r>
              <a:rPr lang="tr-TR" sz="6000" b="1" dirty="0">
                <a:solidFill>
                  <a:srgbClr val="2B06CA"/>
                </a:solidFill>
                <a:latin typeface="Algerian" panose="04020705040A02060702" pitchFamily="82" charset="0"/>
              </a:rPr>
              <a:t>FESTIVALS</a:t>
            </a:r>
          </a:p>
        </p:txBody>
      </p:sp>
      <p:pic>
        <p:nvPicPr>
          <p:cNvPr id="8" name="İçerik Yer Tutucusu 7">
            <a:extLst>
              <a:ext uri="{FF2B5EF4-FFF2-40B4-BE49-F238E27FC236}">
                <a16:creationId xmlns:a16="http://schemas.microsoft.com/office/drawing/2014/main" id="{E6EE68C3-3372-406A-AF57-F17D057EAE60}"/>
              </a:ext>
            </a:extLst>
          </p:cNvPr>
          <p:cNvPicPr>
            <a:picLocks noGrp="1" noChangeAspect="1"/>
          </p:cNvPicPr>
          <p:nvPr>
            <p:ph idx="1"/>
          </p:nvPr>
        </p:nvPicPr>
        <p:blipFill>
          <a:blip r:embed="rId2"/>
          <a:stretch>
            <a:fillRect/>
          </a:stretch>
        </p:blipFill>
        <p:spPr>
          <a:xfrm>
            <a:off x="1683965" y="1051560"/>
            <a:ext cx="8722187" cy="5680805"/>
          </a:xfrm>
          <a:prstGeom prst="rect">
            <a:avLst/>
          </a:prstGeom>
        </p:spPr>
      </p:pic>
    </p:spTree>
    <p:extLst>
      <p:ext uri="{BB962C8B-B14F-4D97-AF65-F5344CB8AC3E}">
        <p14:creationId xmlns:p14="http://schemas.microsoft.com/office/powerpoint/2010/main" val="203313100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2941B0-E87F-419A-A72F-51F1E4D46EB8}"/>
              </a:ext>
            </a:extLst>
          </p:cNvPr>
          <p:cNvSpPr>
            <a:spLocks noGrp="1"/>
          </p:cNvSpPr>
          <p:nvPr>
            <p:ph type="title"/>
          </p:nvPr>
        </p:nvSpPr>
        <p:spPr>
          <a:xfrm>
            <a:off x="2858959" y="223312"/>
            <a:ext cx="5946713" cy="772578"/>
          </a:xfrm>
        </p:spPr>
        <p:txBody>
          <a:bodyPr/>
          <a:lstStyle/>
          <a:p>
            <a:pPr algn="ctr"/>
            <a:r>
              <a:rPr lang="tr-TR" b="1" dirty="0">
                <a:solidFill>
                  <a:srgbClr val="0070C0"/>
                </a:solidFill>
                <a:latin typeface="Algerian" panose="04020705040A02060702" pitchFamily="82" charset="0"/>
              </a:rPr>
              <a:t>APPLE FESTIVAL</a:t>
            </a:r>
          </a:p>
        </p:txBody>
      </p:sp>
      <p:sp>
        <p:nvSpPr>
          <p:cNvPr id="3" name="İçerik Yer Tutucusu 2">
            <a:extLst>
              <a:ext uri="{FF2B5EF4-FFF2-40B4-BE49-F238E27FC236}">
                <a16:creationId xmlns:a16="http://schemas.microsoft.com/office/drawing/2014/main" id="{FBBBBD2B-D6E7-4FC0-950A-E54E15F4B309}"/>
              </a:ext>
            </a:extLst>
          </p:cNvPr>
          <p:cNvSpPr>
            <a:spLocks noGrp="1"/>
          </p:cNvSpPr>
          <p:nvPr>
            <p:ph idx="1"/>
          </p:nvPr>
        </p:nvSpPr>
        <p:spPr>
          <a:xfrm>
            <a:off x="301655" y="1543095"/>
            <a:ext cx="5114608" cy="3771810"/>
          </a:xfrm>
        </p:spPr>
        <p:txBody>
          <a:bodyPr>
            <a:normAutofit/>
          </a:bodyPr>
          <a:lstStyle/>
          <a:p>
            <a:pPr algn="just"/>
            <a:r>
              <a:rPr lang="en-US" sz="2400" dirty="0">
                <a:solidFill>
                  <a:srgbClr val="DAFED8"/>
                </a:solidFill>
                <a:latin typeface="Arial" panose="020B0604020202020204" pitchFamily="34" charset="0"/>
                <a:cs typeface="Arial" panose="020B0604020202020204" pitchFamily="34" charset="0"/>
              </a:rPr>
              <a:t>Apple Feast (</a:t>
            </a:r>
            <a:r>
              <a:rPr lang="en-US" sz="2400" dirty="0" err="1">
                <a:solidFill>
                  <a:srgbClr val="DAFED8"/>
                </a:solidFill>
                <a:latin typeface="Arial" panose="020B0604020202020204" pitchFamily="34" charset="0"/>
                <a:cs typeface="Arial" panose="020B0604020202020204" pitchFamily="34" charset="0"/>
              </a:rPr>
              <a:t>Yablochny</a:t>
            </a:r>
            <a:r>
              <a:rPr lang="en-US" sz="2400" dirty="0">
                <a:solidFill>
                  <a:srgbClr val="DAFED8"/>
                </a:solidFill>
                <a:latin typeface="Arial" panose="020B0604020202020204" pitchFamily="34" charset="0"/>
                <a:cs typeface="Arial" panose="020B0604020202020204" pitchFamily="34" charset="0"/>
              </a:rPr>
              <a:t> Spas), an ethnic Slavic holiday, is celebrated on August 19. On this day, apples are consecrated in the church, the people of Russia, Ukraine and Belarus cook apple tarts and consume this fruit in abundance.</a:t>
            </a:r>
            <a:endParaRPr lang="tr-TR" sz="2400" dirty="0">
              <a:solidFill>
                <a:srgbClr val="DAFED8"/>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D0D5A815-4290-47C2-8379-DBF80FE6D768}"/>
              </a:ext>
            </a:extLst>
          </p:cNvPr>
          <p:cNvPicPr>
            <a:picLocks noChangeAspect="1"/>
          </p:cNvPicPr>
          <p:nvPr/>
        </p:nvPicPr>
        <p:blipFill>
          <a:blip r:embed="rId2"/>
          <a:stretch>
            <a:fillRect/>
          </a:stretch>
        </p:blipFill>
        <p:spPr>
          <a:xfrm>
            <a:off x="5832315" y="1391602"/>
            <a:ext cx="5715000" cy="3800475"/>
          </a:xfrm>
          <a:prstGeom prst="rect">
            <a:avLst/>
          </a:prstGeom>
        </p:spPr>
      </p:pic>
    </p:spTree>
    <p:extLst>
      <p:ext uri="{BB962C8B-B14F-4D97-AF65-F5344CB8AC3E}">
        <p14:creationId xmlns:p14="http://schemas.microsoft.com/office/powerpoint/2010/main" val="84972809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7D87A5-D6FA-47D8-8833-FEDD062C4BD0}"/>
              </a:ext>
            </a:extLst>
          </p:cNvPr>
          <p:cNvSpPr>
            <a:spLocks noGrp="1"/>
          </p:cNvSpPr>
          <p:nvPr>
            <p:ph type="title"/>
          </p:nvPr>
        </p:nvSpPr>
        <p:spPr>
          <a:xfrm>
            <a:off x="134047" y="218740"/>
            <a:ext cx="4986593" cy="781722"/>
          </a:xfrm>
        </p:spPr>
        <p:txBody>
          <a:bodyPr/>
          <a:lstStyle/>
          <a:p>
            <a:r>
              <a:rPr lang="tr-TR" b="1" dirty="0">
                <a:solidFill>
                  <a:schemeClr val="bg2">
                    <a:lumMod val="60000"/>
                    <a:lumOff val="40000"/>
                  </a:schemeClr>
                </a:solidFill>
                <a:latin typeface="Algerian" panose="04020705040A02060702" pitchFamily="82" charset="0"/>
              </a:rPr>
              <a:t>WHERE IS RUSSIA?</a:t>
            </a:r>
          </a:p>
        </p:txBody>
      </p:sp>
      <p:sp>
        <p:nvSpPr>
          <p:cNvPr id="3" name="İçerik Yer Tutucusu 2">
            <a:extLst>
              <a:ext uri="{FF2B5EF4-FFF2-40B4-BE49-F238E27FC236}">
                <a16:creationId xmlns:a16="http://schemas.microsoft.com/office/drawing/2014/main" id="{9AE19A31-6E74-470C-96C9-041A59FB4DEA}"/>
              </a:ext>
            </a:extLst>
          </p:cNvPr>
          <p:cNvSpPr>
            <a:spLocks noGrp="1"/>
          </p:cNvSpPr>
          <p:nvPr>
            <p:ph idx="1"/>
          </p:nvPr>
        </p:nvSpPr>
        <p:spPr>
          <a:xfrm>
            <a:off x="408369" y="1220814"/>
            <a:ext cx="4895151" cy="3872394"/>
          </a:xfrm>
        </p:spPr>
        <p:txBody>
          <a:bodyPr>
            <a:normAutofit/>
          </a:bodyPr>
          <a:lstStyle/>
          <a:p>
            <a:r>
              <a:rPr lang="en-US" sz="2400" dirty="0">
                <a:solidFill>
                  <a:srgbClr val="00B050"/>
                </a:solidFill>
                <a:latin typeface="Arial" panose="020B0604020202020204" pitchFamily="34" charset="0"/>
                <a:cs typeface="Arial" panose="020B0604020202020204" pitchFamily="34" charset="0"/>
              </a:rPr>
              <a:t>The Russian Federation is a country located in both Asia and Europe. On the other hand, it is a country located in the Northern Eurasian region. It is possible to say that a large part of its territory is located in the Asian Continent.</a:t>
            </a:r>
            <a:endParaRPr lang="tr-TR" sz="2400" dirty="0">
              <a:solidFill>
                <a:srgbClr val="00B05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113C96A4-21A6-4049-BDA6-E4568C977ECD}"/>
              </a:ext>
            </a:extLst>
          </p:cNvPr>
          <p:cNvPicPr>
            <a:picLocks noChangeAspect="1"/>
          </p:cNvPicPr>
          <p:nvPr/>
        </p:nvPicPr>
        <p:blipFill>
          <a:blip r:embed="rId2"/>
          <a:stretch>
            <a:fillRect/>
          </a:stretch>
        </p:blipFill>
        <p:spPr>
          <a:xfrm>
            <a:off x="5449824" y="1000462"/>
            <a:ext cx="6087318" cy="4577378"/>
          </a:xfrm>
          <a:prstGeom prst="rect">
            <a:avLst/>
          </a:prstGeom>
        </p:spPr>
      </p:pic>
    </p:spTree>
    <p:extLst>
      <p:ext uri="{BB962C8B-B14F-4D97-AF65-F5344CB8AC3E}">
        <p14:creationId xmlns:p14="http://schemas.microsoft.com/office/powerpoint/2010/main" val="58146672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838357-D97C-4F39-AE4B-2726CD3F137E}"/>
              </a:ext>
            </a:extLst>
          </p:cNvPr>
          <p:cNvSpPr>
            <a:spLocks noGrp="1"/>
          </p:cNvSpPr>
          <p:nvPr>
            <p:ph type="title"/>
          </p:nvPr>
        </p:nvSpPr>
        <p:spPr>
          <a:xfrm>
            <a:off x="975295" y="278982"/>
            <a:ext cx="9404723" cy="827442"/>
          </a:xfrm>
        </p:spPr>
        <p:txBody>
          <a:bodyPr/>
          <a:lstStyle/>
          <a:p>
            <a:pPr algn="ctr"/>
            <a:r>
              <a:rPr lang="tr-TR" b="1" dirty="0">
                <a:solidFill>
                  <a:srgbClr val="DAFED8"/>
                </a:solidFill>
                <a:latin typeface="Algerian" panose="04020705040A02060702" pitchFamily="82" charset="0"/>
              </a:rPr>
              <a:t>ELECTRONIC MUSIC FESTIVAL</a:t>
            </a:r>
          </a:p>
        </p:txBody>
      </p:sp>
      <p:pic>
        <p:nvPicPr>
          <p:cNvPr id="4" name="İçerik Yer Tutucusu 3">
            <a:extLst>
              <a:ext uri="{FF2B5EF4-FFF2-40B4-BE49-F238E27FC236}">
                <a16:creationId xmlns:a16="http://schemas.microsoft.com/office/drawing/2014/main" id="{0C541C94-7446-4241-BFC6-D1570DD1E94D}"/>
              </a:ext>
            </a:extLst>
          </p:cNvPr>
          <p:cNvPicPr>
            <a:picLocks noGrp="1" noChangeAspect="1"/>
          </p:cNvPicPr>
          <p:nvPr>
            <p:ph idx="1"/>
          </p:nvPr>
        </p:nvPicPr>
        <p:blipFill>
          <a:blip r:embed="rId2"/>
          <a:stretch>
            <a:fillRect/>
          </a:stretch>
        </p:blipFill>
        <p:spPr>
          <a:xfrm>
            <a:off x="5499164" y="1106424"/>
            <a:ext cx="6386950" cy="5120640"/>
          </a:xfrm>
          <a:prstGeom prst="rect">
            <a:avLst/>
          </a:prstGeom>
        </p:spPr>
      </p:pic>
      <p:sp>
        <p:nvSpPr>
          <p:cNvPr id="5" name="Dikdörtgen 4">
            <a:extLst>
              <a:ext uri="{FF2B5EF4-FFF2-40B4-BE49-F238E27FC236}">
                <a16:creationId xmlns:a16="http://schemas.microsoft.com/office/drawing/2014/main" id="{4E7240FD-232B-4917-A0F3-603D287C1B36}"/>
              </a:ext>
            </a:extLst>
          </p:cNvPr>
          <p:cNvSpPr/>
          <p:nvPr/>
        </p:nvSpPr>
        <p:spPr>
          <a:xfrm>
            <a:off x="305886" y="1589252"/>
            <a:ext cx="4834128" cy="4154984"/>
          </a:xfrm>
          <a:prstGeom prst="rect">
            <a:avLst/>
          </a:prstGeom>
        </p:spPr>
        <p:txBody>
          <a:bodyPr wrap="square">
            <a:spAutoFit/>
          </a:bodyPr>
          <a:lstStyle/>
          <a:p>
            <a:pPr algn="just"/>
            <a:r>
              <a:rPr lang="en-US" sz="2400" dirty="0">
                <a:solidFill>
                  <a:srgbClr val="FFC000"/>
                </a:solidFill>
                <a:latin typeface="Arial" panose="020B0604020202020204" pitchFamily="34" charset="0"/>
                <a:cs typeface="Arial" panose="020B0604020202020204" pitchFamily="34" charset="0"/>
              </a:rPr>
              <a:t>Alfa Future People International Electronic Music Festival, held in July, hosts 40 thousand people every year. Held on the banks of the Volga River, 420 kilometers from Moscow, the festival is one of the biggest music events in Europe. During the three-day festival, more than 100 DJs play in an area the size of 30 football fields.</a:t>
            </a:r>
            <a:endParaRPr lang="tr-TR" sz="24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53512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DCED2D-104D-482A-BD22-C4CB38D20D1C}"/>
              </a:ext>
            </a:extLst>
          </p:cNvPr>
          <p:cNvSpPr>
            <a:spLocks noGrp="1"/>
          </p:cNvSpPr>
          <p:nvPr>
            <p:ph type="title"/>
          </p:nvPr>
        </p:nvSpPr>
        <p:spPr>
          <a:xfrm>
            <a:off x="3211301" y="150966"/>
            <a:ext cx="4730561" cy="772578"/>
          </a:xfrm>
        </p:spPr>
        <p:txBody>
          <a:bodyPr/>
          <a:lstStyle/>
          <a:p>
            <a:pPr algn="ctr"/>
            <a:r>
              <a:rPr lang="tr-TR" b="1" dirty="0">
                <a:solidFill>
                  <a:srgbClr val="92D050"/>
                </a:solidFill>
                <a:latin typeface="Algerian" panose="04020705040A02060702" pitchFamily="82" charset="0"/>
              </a:rPr>
              <a:t>NOEL</a:t>
            </a:r>
          </a:p>
        </p:txBody>
      </p:sp>
      <p:sp>
        <p:nvSpPr>
          <p:cNvPr id="3" name="İçerik Yer Tutucusu 2">
            <a:extLst>
              <a:ext uri="{FF2B5EF4-FFF2-40B4-BE49-F238E27FC236}">
                <a16:creationId xmlns:a16="http://schemas.microsoft.com/office/drawing/2014/main" id="{5FBFD4D3-96A2-4D3B-AE69-2CA7323DDD24}"/>
              </a:ext>
            </a:extLst>
          </p:cNvPr>
          <p:cNvSpPr>
            <a:spLocks noGrp="1"/>
          </p:cNvSpPr>
          <p:nvPr>
            <p:ph idx="1"/>
          </p:nvPr>
        </p:nvSpPr>
        <p:spPr>
          <a:xfrm>
            <a:off x="371793" y="1284822"/>
            <a:ext cx="4867719" cy="3945546"/>
          </a:xfrm>
        </p:spPr>
        <p:txBody>
          <a:bodyPr>
            <a:normAutofit lnSpcReduction="10000"/>
          </a:bodyPr>
          <a:lstStyle/>
          <a:p>
            <a:pPr algn="just"/>
            <a:r>
              <a:rPr lang="en-US" sz="2400" dirty="0">
                <a:latin typeface="Arial" panose="020B0604020202020204" pitchFamily="34" charset="0"/>
                <a:cs typeface="Arial" panose="020B0604020202020204" pitchFamily="34" charset="0"/>
              </a:rPr>
              <a:t>Christmas</a:t>
            </a:r>
            <a:r>
              <a:rPr lang="tr-T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New Year celebrations in Moscow are undoubtedly more enthusiastic than in any other country. Dozens of concerts are held in the city as part of the celebrations, pine trees are set up in the squares. The ice skating rink and fairs created in the Red Square are flooded with visitors</a:t>
            </a:r>
            <a:r>
              <a:rPr lang="en-US" dirty="0"/>
              <a:t>.</a:t>
            </a:r>
            <a:endParaRPr lang="tr-TR" dirty="0"/>
          </a:p>
        </p:txBody>
      </p:sp>
      <p:pic>
        <p:nvPicPr>
          <p:cNvPr id="4" name="Resim 3">
            <a:extLst>
              <a:ext uri="{FF2B5EF4-FFF2-40B4-BE49-F238E27FC236}">
                <a16:creationId xmlns:a16="http://schemas.microsoft.com/office/drawing/2014/main" id="{6B1FA5D1-4ADF-404C-97F9-BE0FC20ACE8A}"/>
              </a:ext>
            </a:extLst>
          </p:cNvPr>
          <p:cNvPicPr>
            <a:picLocks noChangeAspect="1"/>
          </p:cNvPicPr>
          <p:nvPr/>
        </p:nvPicPr>
        <p:blipFill>
          <a:blip r:embed="rId2"/>
          <a:stretch>
            <a:fillRect/>
          </a:stretch>
        </p:blipFill>
        <p:spPr>
          <a:xfrm>
            <a:off x="5576581" y="1143476"/>
            <a:ext cx="6070092" cy="4571048"/>
          </a:xfrm>
          <a:prstGeom prst="rect">
            <a:avLst/>
          </a:prstGeom>
        </p:spPr>
      </p:pic>
    </p:spTree>
    <p:extLst>
      <p:ext uri="{BB962C8B-B14F-4D97-AF65-F5344CB8AC3E}">
        <p14:creationId xmlns:p14="http://schemas.microsoft.com/office/powerpoint/2010/main" val="3324532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7E5E59-1409-4E6D-8A37-ADFC2F9ECD11}"/>
              </a:ext>
            </a:extLst>
          </p:cNvPr>
          <p:cNvSpPr>
            <a:spLocks noGrp="1"/>
          </p:cNvSpPr>
          <p:nvPr>
            <p:ph type="title"/>
          </p:nvPr>
        </p:nvSpPr>
        <p:spPr>
          <a:xfrm>
            <a:off x="645130" y="123534"/>
            <a:ext cx="9404723" cy="726858"/>
          </a:xfrm>
        </p:spPr>
        <p:txBody>
          <a:bodyPr/>
          <a:lstStyle/>
          <a:p>
            <a:pPr algn="ctr"/>
            <a:r>
              <a:rPr lang="tr-TR" b="1" dirty="0">
                <a:solidFill>
                  <a:srgbClr val="FFFF00"/>
                </a:solidFill>
                <a:latin typeface="Algerian" panose="04020705040A02060702" pitchFamily="82" charset="0"/>
              </a:rPr>
              <a:t>SAMPO SLIDE FESTIVAL</a:t>
            </a:r>
          </a:p>
        </p:txBody>
      </p:sp>
      <p:sp>
        <p:nvSpPr>
          <p:cNvPr id="3" name="İçerik Yer Tutucusu 2">
            <a:extLst>
              <a:ext uri="{FF2B5EF4-FFF2-40B4-BE49-F238E27FC236}">
                <a16:creationId xmlns:a16="http://schemas.microsoft.com/office/drawing/2014/main" id="{123B8930-AF98-44BB-9F6A-D88F440F6E3E}"/>
              </a:ext>
            </a:extLst>
          </p:cNvPr>
          <p:cNvSpPr>
            <a:spLocks noGrp="1"/>
          </p:cNvSpPr>
          <p:nvPr>
            <p:ph idx="1"/>
          </p:nvPr>
        </p:nvSpPr>
        <p:spPr>
          <a:xfrm>
            <a:off x="371793" y="1843323"/>
            <a:ext cx="4319080" cy="2609805"/>
          </a:xfrm>
        </p:spPr>
        <p:txBody>
          <a:bodyPr>
            <a:normAutofit/>
          </a:bodyPr>
          <a:lstStyle/>
          <a:p>
            <a:pPr algn="just"/>
            <a:r>
              <a:rPr lang="en-US" sz="2300" dirty="0">
                <a:solidFill>
                  <a:srgbClr val="002060"/>
                </a:solidFill>
                <a:latin typeface="Arial" panose="020B0604020202020204" pitchFamily="34" charset="0"/>
                <a:cs typeface="Arial" panose="020B0604020202020204" pitchFamily="34" charset="0"/>
              </a:rPr>
              <a:t>The Sampo sled race is held in the Republic of Karelia, 860 kilometers from Moscow. Approximately 35,000 people participate in the three-day races every year.</a:t>
            </a:r>
            <a:endParaRPr lang="tr-TR" sz="2300" dirty="0">
              <a:solidFill>
                <a:srgbClr val="00206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2AB9A54A-F1AB-43D8-B729-80D6C75C17F0}"/>
              </a:ext>
            </a:extLst>
          </p:cNvPr>
          <p:cNvPicPr>
            <a:picLocks noChangeAspect="1"/>
          </p:cNvPicPr>
          <p:nvPr/>
        </p:nvPicPr>
        <p:blipFill>
          <a:blip r:embed="rId2"/>
          <a:stretch>
            <a:fillRect/>
          </a:stretch>
        </p:blipFill>
        <p:spPr>
          <a:xfrm>
            <a:off x="5036594" y="1320247"/>
            <a:ext cx="6415611" cy="4694089"/>
          </a:xfrm>
          <a:prstGeom prst="rect">
            <a:avLst/>
          </a:prstGeom>
        </p:spPr>
      </p:pic>
    </p:spTree>
    <p:extLst>
      <p:ext uri="{BB962C8B-B14F-4D97-AF65-F5344CB8AC3E}">
        <p14:creationId xmlns:p14="http://schemas.microsoft.com/office/powerpoint/2010/main" val="321457120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BED202-F3B2-4CFF-BC84-CA1E07EB0EE9}"/>
              </a:ext>
            </a:extLst>
          </p:cNvPr>
          <p:cNvSpPr>
            <a:spLocks noGrp="1"/>
          </p:cNvSpPr>
          <p:nvPr>
            <p:ph type="title"/>
          </p:nvPr>
        </p:nvSpPr>
        <p:spPr>
          <a:xfrm>
            <a:off x="1103312" y="123534"/>
            <a:ext cx="9404723" cy="1110906"/>
          </a:xfrm>
        </p:spPr>
        <p:txBody>
          <a:bodyPr/>
          <a:lstStyle/>
          <a:p>
            <a:r>
              <a:rPr lang="tr-TR" sz="6000" dirty="0">
                <a:solidFill>
                  <a:srgbClr val="D141CA"/>
                </a:solidFill>
                <a:latin typeface="Algerian" panose="04020705040A02060702" pitchFamily="82" charset="0"/>
              </a:rPr>
              <a:t>TRADITIONAL CLOTHES</a:t>
            </a:r>
          </a:p>
        </p:txBody>
      </p:sp>
      <p:pic>
        <p:nvPicPr>
          <p:cNvPr id="4" name="İçerik Yer Tutucusu 3">
            <a:extLst>
              <a:ext uri="{FF2B5EF4-FFF2-40B4-BE49-F238E27FC236}">
                <a16:creationId xmlns:a16="http://schemas.microsoft.com/office/drawing/2014/main" id="{A0096EF2-27A4-45C2-8C89-98762C7504FA}"/>
              </a:ext>
            </a:extLst>
          </p:cNvPr>
          <p:cNvPicPr>
            <a:picLocks noGrp="1" noChangeAspect="1"/>
          </p:cNvPicPr>
          <p:nvPr>
            <p:ph idx="1"/>
          </p:nvPr>
        </p:nvPicPr>
        <p:blipFill>
          <a:blip r:embed="rId2"/>
          <a:stretch>
            <a:fillRect/>
          </a:stretch>
        </p:blipFill>
        <p:spPr>
          <a:xfrm>
            <a:off x="1103312" y="1234440"/>
            <a:ext cx="9257894" cy="5202936"/>
          </a:xfrm>
          <a:prstGeom prst="rect">
            <a:avLst/>
          </a:prstGeom>
        </p:spPr>
      </p:pic>
    </p:spTree>
    <p:extLst>
      <p:ext uri="{BB962C8B-B14F-4D97-AF65-F5344CB8AC3E}">
        <p14:creationId xmlns:p14="http://schemas.microsoft.com/office/powerpoint/2010/main" val="302177659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0A0C15-C3B7-48DD-8F96-318AC0FA3BC2}"/>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AF041518-9D01-4024-9C58-788DC6689CF2}"/>
              </a:ext>
            </a:extLst>
          </p:cNvPr>
          <p:cNvPicPr>
            <a:picLocks noGrp="1" noChangeAspect="1"/>
          </p:cNvPicPr>
          <p:nvPr>
            <p:ph idx="1"/>
          </p:nvPr>
        </p:nvPicPr>
        <p:blipFill>
          <a:blip r:embed="rId2"/>
          <a:stretch>
            <a:fillRect/>
          </a:stretch>
        </p:blipFill>
        <p:spPr>
          <a:xfrm>
            <a:off x="535496" y="2109153"/>
            <a:ext cx="4438840" cy="4438840"/>
          </a:xfrm>
          <a:prstGeom prst="rect">
            <a:avLst/>
          </a:prstGeom>
        </p:spPr>
      </p:pic>
      <p:pic>
        <p:nvPicPr>
          <p:cNvPr id="5" name="Resim 4">
            <a:extLst>
              <a:ext uri="{FF2B5EF4-FFF2-40B4-BE49-F238E27FC236}">
                <a16:creationId xmlns:a16="http://schemas.microsoft.com/office/drawing/2014/main" id="{AA7A8DE1-CB17-4A5D-9B42-D63AADF55A39}"/>
              </a:ext>
            </a:extLst>
          </p:cNvPr>
          <p:cNvPicPr>
            <a:picLocks noChangeAspect="1"/>
          </p:cNvPicPr>
          <p:nvPr/>
        </p:nvPicPr>
        <p:blipFill>
          <a:blip r:embed="rId3"/>
          <a:stretch>
            <a:fillRect/>
          </a:stretch>
        </p:blipFill>
        <p:spPr>
          <a:xfrm>
            <a:off x="5422392" y="2468880"/>
            <a:ext cx="5786338" cy="3855148"/>
          </a:xfrm>
          <a:prstGeom prst="rect">
            <a:avLst/>
          </a:prstGeom>
        </p:spPr>
      </p:pic>
    </p:spTree>
    <p:extLst>
      <p:ext uri="{BB962C8B-B14F-4D97-AF65-F5344CB8AC3E}">
        <p14:creationId xmlns:p14="http://schemas.microsoft.com/office/powerpoint/2010/main" val="37333930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817E80-C49B-4250-B434-7FC9F0E423CD}"/>
              </a:ext>
            </a:extLst>
          </p:cNvPr>
          <p:cNvSpPr>
            <a:spLocks noGrp="1"/>
          </p:cNvSpPr>
          <p:nvPr>
            <p:ph type="title"/>
          </p:nvPr>
        </p:nvSpPr>
        <p:spPr>
          <a:xfrm>
            <a:off x="544035" y="123534"/>
            <a:ext cx="11103929" cy="2546514"/>
          </a:xfrm>
        </p:spPr>
        <p:txBody>
          <a:bodyPr/>
          <a:lstStyle/>
          <a:p>
            <a:pPr algn="ctr"/>
            <a:r>
              <a:rPr lang="tr-TR" sz="8000" b="1" dirty="0">
                <a:solidFill>
                  <a:srgbClr val="FF0000"/>
                </a:solidFill>
                <a:latin typeface="Algerian" panose="04020705040A02060702" pitchFamily="82" charset="0"/>
              </a:rPr>
              <a:t>THANK YOU FOR LISTENING</a:t>
            </a:r>
          </a:p>
        </p:txBody>
      </p:sp>
      <p:sp>
        <p:nvSpPr>
          <p:cNvPr id="4" name="Kalp 3">
            <a:extLst>
              <a:ext uri="{FF2B5EF4-FFF2-40B4-BE49-F238E27FC236}">
                <a16:creationId xmlns:a16="http://schemas.microsoft.com/office/drawing/2014/main" id="{DD091A54-D2AF-445D-AB4C-0A5503B922DE}"/>
              </a:ext>
            </a:extLst>
          </p:cNvPr>
          <p:cNvSpPr/>
          <p:nvPr/>
        </p:nvSpPr>
        <p:spPr>
          <a:xfrm>
            <a:off x="4114800" y="3017520"/>
            <a:ext cx="3739896" cy="358444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9330150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F28BB5-D6C5-4271-AAD8-48F54B7CD6A9}"/>
              </a:ext>
            </a:extLst>
          </p:cNvPr>
          <p:cNvSpPr>
            <a:spLocks noGrp="1"/>
          </p:cNvSpPr>
          <p:nvPr>
            <p:ph type="title"/>
          </p:nvPr>
        </p:nvSpPr>
        <p:spPr>
          <a:xfrm>
            <a:off x="188911" y="160110"/>
            <a:ext cx="5836985" cy="1184058"/>
          </a:xfrm>
        </p:spPr>
        <p:txBody>
          <a:bodyPr/>
          <a:lstStyle/>
          <a:p>
            <a:r>
              <a:rPr lang="tr-TR" sz="7200" dirty="0">
                <a:solidFill>
                  <a:srgbClr val="00B050"/>
                </a:solidFill>
                <a:latin typeface="Algerian" panose="04020705040A02060702" pitchFamily="82" charset="0"/>
              </a:rPr>
              <a:t>REFERENCES</a:t>
            </a:r>
          </a:p>
        </p:txBody>
      </p:sp>
      <p:sp>
        <p:nvSpPr>
          <p:cNvPr id="3" name="İçerik Yer Tutucusu 2">
            <a:extLst>
              <a:ext uri="{FF2B5EF4-FFF2-40B4-BE49-F238E27FC236}">
                <a16:creationId xmlns:a16="http://schemas.microsoft.com/office/drawing/2014/main" id="{ED6D1A09-F1E6-4EBD-8A3A-67EF7D716E0E}"/>
              </a:ext>
            </a:extLst>
          </p:cNvPr>
          <p:cNvSpPr>
            <a:spLocks noGrp="1"/>
          </p:cNvSpPr>
          <p:nvPr>
            <p:ph idx="1"/>
          </p:nvPr>
        </p:nvSpPr>
        <p:spPr>
          <a:xfrm>
            <a:off x="188911" y="1207008"/>
            <a:ext cx="11814177" cy="5376672"/>
          </a:xfrm>
        </p:spPr>
        <p:txBody>
          <a:bodyPr>
            <a:normAutofit/>
          </a:bodyPr>
          <a:lstStyle/>
          <a:p>
            <a:r>
              <a:rPr lang="tr-TR" sz="2400" dirty="0">
                <a:solidFill>
                  <a:srgbClr val="92D05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https://www.google.com/search?q=ceviri&amp;oq=ceviri&amp;aqs=chrome..69i57j0i512j0i3j0i512j0i3j0i512l2j0i433i512j0i512l2.2652j0j15&amp;sourceid=chrome&amp;ie=UTF-8</a:t>
            </a:r>
            <a:endParaRPr lang="tr-TR" sz="2400" dirty="0">
              <a:solidFill>
                <a:srgbClr val="92D050"/>
              </a:solidFill>
              <a:latin typeface="Arial" panose="020B0604020202020204" pitchFamily="34" charset="0"/>
              <a:cs typeface="Arial" panose="020B0604020202020204" pitchFamily="34" charset="0"/>
            </a:endParaRPr>
          </a:p>
          <a:p>
            <a:r>
              <a:rPr lang="tr-TR" sz="2400" dirty="0">
                <a:solidFill>
                  <a:srgbClr val="92D05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https://www.google.com/search?q=rusya+nerede&amp;source=lmns&amp;bih=907&amp;biw=1680&amp;hl=tr&amp;sa=X&amp;ved=2ahUKEwjM0tD7iNL0AhUMybsIHVkuCoEQ_AUoAHoECAEQAA</a:t>
            </a:r>
            <a:endParaRPr lang="tr-TR" sz="2400" dirty="0">
              <a:solidFill>
                <a:srgbClr val="92D050"/>
              </a:solidFill>
              <a:latin typeface="Arial" panose="020B0604020202020204" pitchFamily="34" charset="0"/>
              <a:cs typeface="Arial" panose="020B0604020202020204" pitchFamily="34" charset="0"/>
            </a:endParaRPr>
          </a:p>
          <a:p>
            <a:r>
              <a:rPr lang="tr-TR" sz="2400" dirty="0">
                <a:solidFill>
                  <a:srgbClr val="92D05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https://www.google.com/travel/things-to-do/see-all?g2lb=4645481%2C4401769%2C4644488%2C4270442%2C4640247%2C4317915%2C4679298%2C4596364%2C4258168%2C4524133%2C4597339%2C4371334%2C4624411%2C</a:t>
            </a:r>
            <a:endParaRPr lang="tr-TR" sz="2400" dirty="0">
              <a:solidFill>
                <a:srgbClr val="92D050"/>
              </a:solidFill>
              <a:latin typeface="Arial" panose="020B0604020202020204" pitchFamily="34" charset="0"/>
              <a:cs typeface="Arial" panose="020B0604020202020204" pitchFamily="34" charset="0"/>
            </a:endParaRPr>
          </a:p>
          <a:p>
            <a:r>
              <a:rPr lang="tr-TR" sz="2400" dirty="0">
                <a:solidFill>
                  <a:srgbClr val="92D05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https://tr.sputniknews.com/20151227/ilgin-etkinlik-festival-bayram-1019922087</a:t>
            </a:r>
            <a:r>
              <a:rPr lang="tr-TR" sz="2400" dirty="0">
                <a:solidFill>
                  <a:srgbClr val="58C1B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tr-TR" sz="2400" dirty="0">
                <a:solidFill>
                  <a:srgbClr val="92D05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html</a:t>
            </a:r>
            <a:r>
              <a:rPr lang="tr-TR" sz="2400" dirty="0">
                <a:solidFill>
                  <a:srgbClr val="92D050"/>
                </a:solidFill>
                <a:latin typeface="Arial" panose="020B0604020202020204" pitchFamily="34" charset="0"/>
                <a:cs typeface="Arial" panose="020B0604020202020204" pitchFamily="34" charset="0"/>
              </a:rPr>
              <a:t>,</a:t>
            </a:r>
          </a:p>
          <a:p>
            <a:r>
              <a:rPr lang="tr-TR" sz="2400" dirty="0">
                <a:solidFill>
                  <a:srgbClr val="92D050"/>
                </a:solidFill>
                <a:latin typeface="Arial" panose="020B0604020202020204" pitchFamily="34" charset="0"/>
                <a:cs typeface="Arial" panose="020B0604020202020204" pitchFamily="34" charset="0"/>
              </a:rPr>
              <a:t>https://ungo.com.tr/2019/06/geleneksel-rus-yemekleri/</a:t>
            </a:r>
            <a:br>
              <a:rPr lang="tr-TR" sz="2400" dirty="0">
                <a:solidFill>
                  <a:srgbClr val="92D050"/>
                </a:solidFill>
                <a:latin typeface="Arial" panose="020B0604020202020204" pitchFamily="34" charset="0"/>
                <a:cs typeface="Arial" panose="020B0604020202020204" pitchFamily="34" charset="0"/>
              </a:rPr>
            </a:br>
            <a:endParaRPr lang="tr-TR" sz="2400"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27708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7E0073-C15A-4D05-94E8-7F850E713260}"/>
              </a:ext>
            </a:extLst>
          </p:cNvPr>
          <p:cNvSpPr>
            <a:spLocks noGrp="1"/>
          </p:cNvSpPr>
          <p:nvPr>
            <p:ph type="title"/>
          </p:nvPr>
        </p:nvSpPr>
        <p:spPr>
          <a:xfrm>
            <a:off x="254647" y="306414"/>
            <a:ext cx="3633281" cy="836586"/>
          </a:xfrm>
        </p:spPr>
        <p:txBody>
          <a:bodyPr/>
          <a:lstStyle/>
          <a:p>
            <a:r>
              <a:rPr lang="tr-TR" b="1" dirty="0">
                <a:solidFill>
                  <a:schemeClr val="accent6">
                    <a:lumMod val="60000"/>
                    <a:lumOff val="40000"/>
                  </a:schemeClr>
                </a:solidFill>
                <a:latin typeface="Algerian" panose="04020705040A02060702" pitchFamily="82" charset="0"/>
              </a:rPr>
              <a:t>RUSSIA FLAG</a:t>
            </a:r>
          </a:p>
        </p:txBody>
      </p:sp>
      <p:pic>
        <p:nvPicPr>
          <p:cNvPr id="4" name="İçerik Yer Tutucusu 3">
            <a:extLst>
              <a:ext uri="{FF2B5EF4-FFF2-40B4-BE49-F238E27FC236}">
                <a16:creationId xmlns:a16="http://schemas.microsoft.com/office/drawing/2014/main" id="{4789297E-584E-4EF1-A1DB-A138FA85CB8B}"/>
              </a:ext>
            </a:extLst>
          </p:cNvPr>
          <p:cNvPicPr>
            <a:picLocks noGrp="1" noChangeAspect="1"/>
          </p:cNvPicPr>
          <p:nvPr>
            <p:ph idx="1"/>
          </p:nvPr>
        </p:nvPicPr>
        <p:blipFill>
          <a:blip r:embed="rId2"/>
          <a:stretch>
            <a:fillRect/>
          </a:stretch>
        </p:blipFill>
        <p:spPr>
          <a:xfrm>
            <a:off x="7191927" y="1645920"/>
            <a:ext cx="4341810" cy="2892552"/>
          </a:xfrm>
          <a:prstGeom prst="rect">
            <a:avLst/>
          </a:prstGeom>
        </p:spPr>
      </p:pic>
      <p:sp>
        <p:nvSpPr>
          <p:cNvPr id="5" name="Dikdörtgen 4">
            <a:extLst>
              <a:ext uri="{FF2B5EF4-FFF2-40B4-BE49-F238E27FC236}">
                <a16:creationId xmlns:a16="http://schemas.microsoft.com/office/drawing/2014/main" id="{7C0A62A3-772A-4C84-9BA2-C28EE4695D45}"/>
              </a:ext>
            </a:extLst>
          </p:cNvPr>
          <p:cNvSpPr/>
          <p:nvPr/>
        </p:nvSpPr>
        <p:spPr>
          <a:xfrm>
            <a:off x="254647" y="1645920"/>
            <a:ext cx="6096000" cy="2308324"/>
          </a:xfrm>
          <a:prstGeom prst="rect">
            <a:avLst/>
          </a:prstGeom>
        </p:spPr>
        <p:txBody>
          <a:bodyPr>
            <a:spAutoFit/>
          </a:bodyPr>
          <a:lstStyle/>
          <a:p>
            <a:r>
              <a:rPr lang="en-US" sz="2400" dirty="0">
                <a:solidFill>
                  <a:srgbClr val="00B0F0"/>
                </a:solidFill>
                <a:latin typeface="Arial" panose="020B0604020202020204" pitchFamily="34" charset="0"/>
                <a:cs typeface="Arial" panose="020B0604020202020204" pitchFamily="34" charset="0"/>
              </a:rPr>
              <a:t>The colors of the Russian flag consist of the </a:t>
            </a:r>
            <a:r>
              <a:rPr lang="en-US" sz="2400" dirty="0" err="1">
                <a:solidFill>
                  <a:srgbClr val="00B0F0"/>
                </a:solidFill>
                <a:latin typeface="Arial" panose="020B0604020202020204" pitchFamily="34" charset="0"/>
                <a:cs typeface="Arial" panose="020B0604020202020204" pitchFamily="34" charset="0"/>
              </a:rPr>
              <a:t>Panslavism</a:t>
            </a:r>
            <a:r>
              <a:rPr lang="en-US" sz="2400" dirty="0">
                <a:solidFill>
                  <a:srgbClr val="00B0F0"/>
                </a:solidFill>
                <a:latin typeface="Arial" panose="020B0604020202020204" pitchFamily="34" charset="0"/>
                <a:cs typeface="Arial" panose="020B0604020202020204" pitchFamily="34" charset="0"/>
              </a:rPr>
              <a:t> colors blue, white and red. ... White: Nobility, nobility, greatness, frankness, sincerity. Blue: Loyalty, loyalty, fidelity, honor, honesty, perfection, moral cleanliness.</a:t>
            </a:r>
            <a:endParaRPr lang="tr-TR" sz="2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66993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24AE75-5C7F-407E-AF15-9D9B98E00855}"/>
              </a:ext>
            </a:extLst>
          </p:cNvPr>
          <p:cNvSpPr>
            <a:spLocks noGrp="1"/>
          </p:cNvSpPr>
          <p:nvPr>
            <p:ph type="title"/>
          </p:nvPr>
        </p:nvSpPr>
        <p:spPr>
          <a:xfrm>
            <a:off x="957007" y="56357"/>
            <a:ext cx="9404723" cy="1106487"/>
          </a:xfrm>
        </p:spPr>
        <p:txBody>
          <a:bodyPr/>
          <a:lstStyle/>
          <a:p>
            <a:pPr algn="ctr"/>
            <a:r>
              <a:rPr lang="tr-TR" sz="8800" b="1" dirty="0">
                <a:solidFill>
                  <a:srgbClr val="92D050"/>
                </a:solidFill>
                <a:latin typeface="Algerian" panose="04020705040A02060702" pitchFamily="82" charset="0"/>
              </a:rPr>
              <a:t>PLACES TO VISIT</a:t>
            </a:r>
          </a:p>
        </p:txBody>
      </p:sp>
      <p:pic>
        <p:nvPicPr>
          <p:cNvPr id="6" name="İçerik Yer Tutucusu 5">
            <a:extLst>
              <a:ext uri="{FF2B5EF4-FFF2-40B4-BE49-F238E27FC236}">
                <a16:creationId xmlns:a16="http://schemas.microsoft.com/office/drawing/2014/main" id="{D363A0A4-62D9-4D91-AB6D-0F024197FB43}"/>
              </a:ext>
            </a:extLst>
          </p:cNvPr>
          <p:cNvPicPr>
            <a:picLocks noGrp="1" noChangeAspect="1"/>
          </p:cNvPicPr>
          <p:nvPr>
            <p:ph idx="1"/>
          </p:nvPr>
        </p:nvPicPr>
        <p:blipFill>
          <a:blip r:embed="rId2"/>
          <a:stretch>
            <a:fillRect/>
          </a:stretch>
        </p:blipFill>
        <p:spPr>
          <a:xfrm>
            <a:off x="957007" y="1657254"/>
            <a:ext cx="9877861" cy="4789266"/>
          </a:xfrm>
          <a:prstGeom prst="rect">
            <a:avLst/>
          </a:prstGeom>
        </p:spPr>
      </p:pic>
    </p:spTree>
    <p:extLst>
      <p:ext uri="{BB962C8B-B14F-4D97-AF65-F5344CB8AC3E}">
        <p14:creationId xmlns:p14="http://schemas.microsoft.com/office/powerpoint/2010/main" val="241684004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FECA7F-E617-4672-9D96-A20BEFF81619}"/>
              </a:ext>
            </a:extLst>
          </p:cNvPr>
          <p:cNvSpPr>
            <a:spLocks noGrp="1"/>
          </p:cNvSpPr>
          <p:nvPr>
            <p:ph type="title"/>
          </p:nvPr>
        </p:nvSpPr>
        <p:spPr>
          <a:xfrm>
            <a:off x="356616" y="86958"/>
            <a:ext cx="10680192" cy="699426"/>
          </a:xfrm>
        </p:spPr>
        <p:txBody>
          <a:bodyPr/>
          <a:lstStyle/>
          <a:p>
            <a:pPr algn="ctr"/>
            <a:r>
              <a:rPr lang="sv-SE" sz="3600" b="1" dirty="0">
                <a:solidFill>
                  <a:schemeClr val="bg1"/>
                </a:solidFill>
                <a:latin typeface="Algerian" panose="04020705040A02060702" pitchFamily="82" charset="0"/>
              </a:rPr>
              <a:t>G</a:t>
            </a:r>
            <a:r>
              <a:rPr lang="tr-TR" sz="3600" b="1" dirty="0">
                <a:solidFill>
                  <a:schemeClr val="bg1"/>
                </a:solidFill>
                <a:latin typeface="Algerian" panose="04020705040A02060702" pitchFamily="82" charset="0"/>
              </a:rPr>
              <a:t>EYSER</a:t>
            </a:r>
            <a:r>
              <a:rPr lang="sv-SE" sz="3600" b="1" dirty="0">
                <a:solidFill>
                  <a:schemeClr val="bg1"/>
                </a:solidFill>
                <a:latin typeface="Algerian" panose="04020705040A02060702" pitchFamily="82" charset="0"/>
              </a:rPr>
              <a:t> V</a:t>
            </a:r>
            <a:r>
              <a:rPr lang="tr-TR" sz="3600" b="1" dirty="0">
                <a:solidFill>
                  <a:schemeClr val="bg1"/>
                </a:solidFill>
                <a:latin typeface="Algerian" panose="04020705040A02060702" pitchFamily="82" charset="0"/>
              </a:rPr>
              <a:t>ALLEY</a:t>
            </a:r>
            <a:r>
              <a:rPr lang="sv-SE" sz="3600" b="1" dirty="0">
                <a:solidFill>
                  <a:schemeClr val="bg1"/>
                </a:solidFill>
                <a:latin typeface="Algerian" panose="04020705040A02060702" pitchFamily="82" charset="0"/>
              </a:rPr>
              <a:t> </a:t>
            </a:r>
            <a:r>
              <a:rPr lang="tr-TR" sz="3600" b="1" dirty="0">
                <a:solidFill>
                  <a:schemeClr val="bg1"/>
                </a:solidFill>
                <a:latin typeface="Algerian" panose="04020705040A02060702" pitchFamily="82" charset="0"/>
              </a:rPr>
              <a:t>AND</a:t>
            </a:r>
            <a:r>
              <a:rPr lang="sv-SE" sz="3600" b="1" dirty="0">
                <a:solidFill>
                  <a:schemeClr val="bg1"/>
                </a:solidFill>
                <a:latin typeface="Algerian" panose="04020705040A02060702" pitchFamily="82" charset="0"/>
              </a:rPr>
              <a:t> K</a:t>
            </a:r>
            <a:r>
              <a:rPr lang="tr-TR" sz="3600" b="1" dirty="0">
                <a:solidFill>
                  <a:schemeClr val="bg1"/>
                </a:solidFill>
                <a:latin typeface="Algerian" panose="04020705040A02060702" pitchFamily="82" charset="0"/>
              </a:rPr>
              <a:t>AMCHATKA</a:t>
            </a:r>
            <a:r>
              <a:rPr lang="sv-SE" sz="3600" b="1" dirty="0">
                <a:solidFill>
                  <a:schemeClr val="bg1"/>
                </a:solidFill>
                <a:latin typeface="Algerian" panose="04020705040A02060702" pitchFamily="82" charset="0"/>
              </a:rPr>
              <a:t> V</a:t>
            </a:r>
            <a:r>
              <a:rPr lang="tr-TR" sz="3600" b="1" dirty="0">
                <a:solidFill>
                  <a:schemeClr val="bg1"/>
                </a:solidFill>
                <a:latin typeface="Algerian" panose="04020705040A02060702" pitchFamily="82" charset="0"/>
              </a:rPr>
              <a:t>OLCANOES</a:t>
            </a:r>
            <a:br>
              <a:rPr lang="sv-SE" dirty="0"/>
            </a:br>
            <a:br>
              <a:rPr lang="sv-SE" dirty="0"/>
            </a:br>
            <a:endParaRPr lang="tr-TR" dirty="0"/>
          </a:p>
        </p:txBody>
      </p:sp>
      <p:sp>
        <p:nvSpPr>
          <p:cNvPr id="3" name="İçerik Yer Tutucusu 2">
            <a:extLst>
              <a:ext uri="{FF2B5EF4-FFF2-40B4-BE49-F238E27FC236}">
                <a16:creationId xmlns:a16="http://schemas.microsoft.com/office/drawing/2014/main" id="{83EA4BC7-64B0-436C-AA92-EE4ECD719B20}"/>
              </a:ext>
            </a:extLst>
          </p:cNvPr>
          <p:cNvSpPr>
            <a:spLocks noGrp="1"/>
          </p:cNvSpPr>
          <p:nvPr>
            <p:ph idx="1"/>
          </p:nvPr>
        </p:nvSpPr>
        <p:spPr>
          <a:xfrm>
            <a:off x="292609" y="914400"/>
            <a:ext cx="5714999" cy="5333999"/>
          </a:xfrm>
        </p:spPr>
        <p:txBody>
          <a:bodyPr/>
          <a:lstStyle/>
          <a:p>
            <a:pPr algn="just"/>
            <a:r>
              <a:rPr lang="en-US" sz="2300" dirty="0">
                <a:solidFill>
                  <a:schemeClr val="accent3">
                    <a:lumMod val="75000"/>
                  </a:schemeClr>
                </a:solidFill>
                <a:latin typeface="Arial" panose="020B0604020202020204" pitchFamily="34" charset="0"/>
                <a:cs typeface="Arial" panose="020B0604020202020204" pitchFamily="34" charset="0"/>
              </a:rPr>
              <a:t>Located in the Far East of Russia, it is a large natural volcanology museum containing more than 300 active and extinct volcanoes and dozens of geysers spread over the Kamchatka peninsula. Established in 1934, there are 26 volcanoes around the </a:t>
            </a:r>
            <a:r>
              <a:rPr lang="en-US" sz="2300" dirty="0" err="1">
                <a:solidFill>
                  <a:schemeClr val="accent3">
                    <a:lumMod val="75000"/>
                  </a:schemeClr>
                </a:solidFill>
                <a:latin typeface="Arial" panose="020B0604020202020204" pitchFamily="34" charset="0"/>
                <a:cs typeface="Arial" panose="020B0604020202020204" pitchFamily="34" charset="0"/>
              </a:rPr>
              <a:t>Kronotsky</a:t>
            </a:r>
            <a:r>
              <a:rPr lang="en-US" sz="2300" dirty="0">
                <a:solidFill>
                  <a:schemeClr val="accent3">
                    <a:lumMod val="75000"/>
                  </a:schemeClr>
                </a:solidFill>
                <a:latin typeface="Arial" panose="020B0604020202020204" pitchFamily="34" charset="0"/>
                <a:cs typeface="Arial" panose="020B0604020202020204" pitchFamily="34" charset="0"/>
              </a:rPr>
              <a:t> Biosphere Reserve. It consists of (12, including active) mountain glaciers and lakes. Geyser valley is the only city in Eurasia that is a global phenomenon. The six-kilometer area contains more than 20 large geysers, dozens of thermal springs and steam gas jets.</a:t>
            </a:r>
          </a:p>
          <a:p>
            <a:pPr marL="0" indent="0">
              <a:buNone/>
            </a:pPr>
            <a:endParaRPr lang="en-US" dirty="0"/>
          </a:p>
        </p:txBody>
      </p:sp>
      <p:pic>
        <p:nvPicPr>
          <p:cNvPr id="4" name="Resim 3">
            <a:extLst>
              <a:ext uri="{FF2B5EF4-FFF2-40B4-BE49-F238E27FC236}">
                <a16:creationId xmlns:a16="http://schemas.microsoft.com/office/drawing/2014/main" id="{05D0660F-2204-4CE2-9A33-54761F3EF308}"/>
              </a:ext>
            </a:extLst>
          </p:cNvPr>
          <p:cNvPicPr>
            <a:picLocks noChangeAspect="1"/>
          </p:cNvPicPr>
          <p:nvPr/>
        </p:nvPicPr>
        <p:blipFill>
          <a:blip r:embed="rId2"/>
          <a:stretch>
            <a:fillRect/>
          </a:stretch>
        </p:blipFill>
        <p:spPr>
          <a:xfrm>
            <a:off x="6096000" y="972699"/>
            <a:ext cx="5714997" cy="4912602"/>
          </a:xfrm>
          <a:prstGeom prst="rect">
            <a:avLst/>
          </a:prstGeom>
        </p:spPr>
      </p:pic>
    </p:spTree>
    <p:extLst>
      <p:ext uri="{BB962C8B-B14F-4D97-AF65-F5344CB8AC3E}">
        <p14:creationId xmlns:p14="http://schemas.microsoft.com/office/powerpoint/2010/main" val="68382258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0517A0-CA76-41F8-899B-6CA821B0E1A5}"/>
              </a:ext>
            </a:extLst>
          </p:cNvPr>
          <p:cNvSpPr>
            <a:spLocks noGrp="1"/>
          </p:cNvSpPr>
          <p:nvPr>
            <p:ph type="title"/>
          </p:nvPr>
        </p:nvSpPr>
        <p:spPr>
          <a:xfrm>
            <a:off x="1949196" y="114390"/>
            <a:ext cx="8293607" cy="836586"/>
          </a:xfrm>
        </p:spPr>
        <p:txBody>
          <a:bodyPr/>
          <a:lstStyle/>
          <a:p>
            <a:pPr algn="ctr"/>
            <a:r>
              <a:rPr lang="tr-TR" sz="4800" b="1" dirty="0">
                <a:solidFill>
                  <a:srgbClr val="FF0000"/>
                </a:solidFill>
                <a:latin typeface="Algerian" panose="04020705040A02060702" pitchFamily="82" charset="0"/>
              </a:rPr>
              <a:t>SAİNT BASİL’S CATHEDRAL</a:t>
            </a:r>
          </a:p>
        </p:txBody>
      </p:sp>
      <p:sp>
        <p:nvSpPr>
          <p:cNvPr id="3" name="İçerik Yer Tutucusu 2">
            <a:extLst>
              <a:ext uri="{FF2B5EF4-FFF2-40B4-BE49-F238E27FC236}">
                <a16:creationId xmlns:a16="http://schemas.microsoft.com/office/drawing/2014/main" id="{3A043A85-AFB8-4B14-8E9F-C7A6CC88690A}"/>
              </a:ext>
            </a:extLst>
          </p:cNvPr>
          <p:cNvSpPr>
            <a:spLocks noGrp="1"/>
          </p:cNvSpPr>
          <p:nvPr>
            <p:ph idx="1"/>
          </p:nvPr>
        </p:nvSpPr>
        <p:spPr>
          <a:xfrm>
            <a:off x="268159" y="1111086"/>
            <a:ext cx="5748594" cy="5070258"/>
          </a:xfrm>
        </p:spPr>
        <p:txBody>
          <a:bodyPr>
            <a:noAutofit/>
          </a:bodyPr>
          <a:lstStyle/>
          <a:p>
            <a:pPr algn="just"/>
            <a:r>
              <a:rPr lang="en-US" sz="2300" dirty="0">
                <a:solidFill>
                  <a:srgbClr val="FFFF00"/>
                </a:solidFill>
                <a:latin typeface="Arial" panose="020B0604020202020204" pitchFamily="34" charset="0"/>
                <a:cs typeface="Arial" panose="020B0604020202020204" pitchFamily="34" charset="0"/>
              </a:rPr>
              <a:t>St. Basil's Cathedral is an onion-like cathedral in Moscow's Red Square, famous for its colorful, dome-like roofs. It is commonly mistaken for the Kremlin Palace. It was built by Ivan the Terrible to celebrate the victories of the Russian State against the Kazan and Astrakhan khanates between 1555 and 1561. Eight domes, designed differently, symbolize eight separate victories. The domes, which were previously solid gold, were painted in different colors after 1670. The tallest tower is about 65 meters high.</a:t>
            </a:r>
            <a:endParaRPr lang="tr-TR" sz="2300" dirty="0">
              <a:solidFill>
                <a:srgbClr val="FFFF0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3505F207-B762-4F91-8ED6-385AD1315846}"/>
              </a:ext>
            </a:extLst>
          </p:cNvPr>
          <p:cNvPicPr>
            <a:picLocks noChangeAspect="1"/>
          </p:cNvPicPr>
          <p:nvPr/>
        </p:nvPicPr>
        <p:blipFill>
          <a:blip r:embed="rId2"/>
          <a:stretch>
            <a:fillRect/>
          </a:stretch>
        </p:blipFill>
        <p:spPr>
          <a:xfrm>
            <a:off x="6016753" y="1193382"/>
            <a:ext cx="5748594" cy="4672308"/>
          </a:xfrm>
          <a:prstGeom prst="rect">
            <a:avLst/>
          </a:prstGeom>
        </p:spPr>
      </p:pic>
    </p:spTree>
    <p:extLst>
      <p:ext uri="{BB962C8B-B14F-4D97-AF65-F5344CB8AC3E}">
        <p14:creationId xmlns:p14="http://schemas.microsoft.com/office/powerpoint/2010/main" val="106552209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1040A4-57E0-4B48-A1CE-C9390183E5E7}"/>
              </a:ext>
            </a:extLst>
          </p:cNvPr>
          <p:cNvSpPr>
            <a:spLocks noGrp="1"/>
          </p:cNvSpPr>
          <p:nvPr>
            <p:ph type="title"/>
          </p:nvPr>
        </p:nvSpPr>
        <p:spPr>
          <a:xfrm>
            <a:off x="2860025" y="186736"/>
            <a:ext cx="5433114" cy="845730"/>
          </a:xfrm>
        </p:spPr>
        <p:txBody>
          <a:bodyPr/>
          <a:lstStyle/>
          <a:p>
            <a:pPr algn="ctr"/>
            <a:r>
              <a:rPr lang="tr-TR" b="1" dirty="0">
                <a:solidFill>
                  <a:srgbClr val="FFFF00"/>
                </a:solidFill>
                <a:latin typeface="Algerian" panose="04020705040A02060702" pitchFamily="82" charset="0"/>
              </a:rPr>
              <a:t>CROWN LANGUAGE</a:t>
            </a:r>
          </a:p>
        </p:txBody>
      </p:sp>
      <p:sp>
        <p:nvSpPr>
          <p:cNvPr id="3" name="İçerik Yer Tutucusu 2">
            <a:extLst>
              <a:ext uri="{FF2B5EF4-FFF2-40B4-BE49-F238E27FC236}">
                <a16:creationId xmlns:a16="http://schemas.microsoft.com/office/drawing/2014/main" id="{E9C6F899-107C-42A4-A0F2-93F094BFF503}"/>
              </a:ext>
            </a:extLst>
          </p:cNvPr>
          <p:cNvSpPr>
            <a:spLocks noGrp="1"/>
          </p:cNvSpPr>
          <p:nvPr>
            <p:ph idx="1"/>
          </p:nvPr>
        </p:nvSpPr>
        <p:spPr>
          <a:xfrm>
            <a:off x="249872" y="1331259"/>
            <a:ext cx="5291392" cy="4195481"/>
          </a:xfrm>
        </p:spPr>
        <p:txBody>
          <a:bodyPr>
            <a:normAutofit/>
          </a:bodyPr>
          <a:lstStyle/>
          <a:p>
            <a:pPr algn="just"/>
            <a:r>
              <a:rPr lang="en-US" sz="2400" dirty="0">
                <a:solidFill>
                  <a:srgbClr val="92D050"/>
                </a:solidFill>
                <a:latin typeface="Arial" panose="020B0604020202020204" pitchFamily="34" charset="0"/>
                <a:cs typeface="Arial" panose="020B0604020202020204" pitchFamily="34" charset="0"/>
              </a:rPr>
              <a:t>Curonian Tongue is a 98 km long thin and long dune tongue that separates the Curonian Lagoon from the Baltic Sea. Its southern end is in Russia's Kaliningrad Oblast and its northern end is in southwestern Lithuania. It is on the UNESCO World Heritage list.</a:t>
            </a:r>
            <a:endParaRPr lang="tr-TR" sz="2400" dirty="0">
              <a:solidFill>
                <a:srgbClr val="92D05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F6E8B323-55AD-4596-84FF-8C81418F625C}"/>
              </a:ext>
            </a:extLst>
          </p:cNvPr>
          <p:cNvPicPr>
            <a:picLocks noChangeAspect="1"/>
          </p:cNvPicPr>
          <p:nvPr/>
        </p:nvPicPr>
        <p:blipFill>
          <a:blip r:embed="rId2"/>
          <a:stretch>
            <a:fillRect/>
          </a:stretch>
        </p:blipFill>
        <p:spPr>
          <a:xfrm>
            <a:off x="5762053" y="1331259"/>
            <a:ext cx="5930469" cy="4438605"/>
          </a:xfrm>
          <a:prstGeom prst="rect">
            <a:avLst/>
          </a:prstGeom>
        </p:spPr>
      </p:pic>
    </p:spTree>
    <p:extLst>
      <p:ext uri="{BB962C8B-B14F-4D97-AF65-F5344CB8AC3E}">
        <p14:creationId xmlns:p14="http://schemas.microsoft.com/office/powerpoint/2010/main" val="283386760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D88D12-2208-478D-8D3C-3DB468EAE343}"/>
              </a:ext>
            </a:extLst>
          </p:cNvPr>
          <p:cNvSpPr>
            <a:spLocks noGrp="1"/>
          </p:cNvSpPr>
          <p:nvPr>
            <p:ph type="title"/>
          </p:nvPr>
        </p:nvSpPr>
        <p:spPr>
          <a:xfrm>
            <a:off x="865567" y="86958"/>
            <a:ext cx="9404723" cy="681138"/>
          </a:xfrm>
        </p:spPr>
        <p:txBody>
          <a:bodyPr/>
          <a:lstStyle/>
          <a:p>
            <a:pPr algn="ctr"/>
            <a:r>
              <a:rPr lang="tr-TR" b="1" dirty="0">
                <a:solidFill>
                  <a:srgbClr val="FFC000"/>
                </a:solidFill>
                <a:latin typeface="Algerian" panose="04020705040A02060702" pitchFamily="82" charset="0"/>
              </a:rPr>
              <a:t>GRAND KREMLİN PALACE</a:t>
            </a:r>
          </a:p>
        </p:txBody>
      </p:sp>
      <p:sp>
        <p:nvSpPr>
          <p:cNvPr id="3" name="İçerik Yer Tutucusu 2">
            <a:extLst>
              <a:ext uri="{FF2B5EF4-FFF2-40B4-BE49-F238E27FC236}">
                <a16:creationId xmlns:a16="http://schemas.microsoft.com/office/drawing/2014/main" id="{36BF05F8-6B7C-4F09-98E9-9CA24787AB16}"/>
              </a:ext>
            </a:extLst>
          </p:cNvPr>
          <p:cNvSpPr>
            <a:spLocks noGrp="1"/>
          </p:cNvSpPr>
          <p:nvPr>
            <p:ph idx="1"/>
          </p:nvPr>
        </p:nvSpPr>
        <p:spPr>
          <a:xfrm>
            <a:off x="508952" y="905256"/>
            <a:ext cx="4895151" cy="5504688"/>
          </a:xfrm>
        </p:spPr>
        <p:txBody>
          <a:bodyPr>
            <a:noAutofit/>
          </a:bodyPr>
          <a:lstStyle/>
          <a:p>
            <a:r>
              <a:rPr lang="en-US" sz="2300" dirty="0">
                <a:solidFill>
                  <a:srgbClr val="2B06CA"/>
                </a:solidFill>
                <a:latin typeface="Arial" panose="020B0604020202020204" pitchFamily="34" charset="0"/>
                <a:cs typeface="Arial" panose="020B0604020202020204" pitchFamily="34" charset="0"/>
              </a:rPr>
              <a:t>The Grand Kremlin Palace was designed in the 14th century. The designer was also the architect of the Kremlin Armory and the Cathedral of Christ the Savior. The palace was also used as the place where the Russian tsars stayed in Moscow. On the other hand, there are also sources indicating that there was a church in this region in the past. It was used as the place where Supreme Soviet conferences and meetings were held during the Soviet Union era.</a:t>
            </a:r>
            <a:endParaRPr lang="tr-TR" sz="2300" dirty="0">
              <a:solidFill>
                <a:srgbClr val="2B06CA"/>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79A5D509-8F12-4E23-AC96-CC090D79163F}"/>
              </a:ext>
            </a:extLst>
          </p:cNvPr>
          <p:cNvPicPr>
            <a:picLocks noChangeAspect="1"/>
          </p:cNvPicPr>
          <p:nvPr/>
        </p:nvPicPr>
        <p:blipFill>
          <a:blip r:embed="rId2"/>
          <a:stretch>
            <a:fillRect/>
          </a:stretch>
        </p:blipFill>
        <p:spPr>
          <a:xfrm>
            <a:off x="5404103" y="1147572"/>
            <a:ext cx="6473071" cy="4887468"/>
          </a:xfrm>
          <a:prstGeom prst="rect">
            <a:avLst/>
          </a:prstGeom>
        </p:spPr>
      </p:pic>
    </p:spTree>
    <p:extLst>
      <p:ext uri="{BB962C8B-B14F-4D97-AF65-F5344CB8AC3E}">
        <p14:creationId xmlns:p14="http://schemas.microsoft.com/office/powerpoint/2010/main" val="178192476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CE3321-E9A7-42F7-8364-25484D9B5855}"/>
              </a:ext>
            </a:extLst>
          </p:cNvPr>
          <p:cNvSpPr>
            <a:spLocks noGrp="1"/>
          </p:cNvSpPr>
          <p:nvPr>
            <p:ph type="title"/>
          </p:nvPr>
        </p:nvSpPr>
        <p:spPr>
          <a:xfrm>
            <a:off x="719263" y="123534"/>
            <a:ext cx="9404723" cy="1083474"/>
          </a:xfrm>
        </p:spPr>
        <p:txBody>
          <a:bodyPr/>
          <a:lstStyle/>
          <a:p>
            <a:pPr algn="ctr"/>
            <a:r>
              <a:rPr lang="tr-TR" sz="6000" b="1" dirty="0">
                <a:solidFill>
                  <a:srgbClr val="FFFF00"/>
                </a:solidFill>
                <a:latin typeface="Algerian" panose="04020705040A02060702" pitchFamily="82" charset="0"/>
              </a:rPr>
              <a:t>TRADITIONAL DISHES</a:t>
            </a:r>
          </a:p>
        </p:txBody>
      </p:sp>
      <p:pic>
        <p:nvPicPr>
          <p:cNvPr id="4" name="İçerik Yer Tutucusu 3">
            <a:extLst>
              <a:ext uri="{FF2B5EF4-FFF2-40B4-BE49-F238E27FC236}">
                <a16:creationId xmlns:a16="http://schemas.microsoft.com/office/drawing/2014/main" id="{5FE6905B-1604-4E0A-BCF5-754F510D26B2}"/>
              </a:ext>
            </a:extLst>
          </p:cNvPr>
          <p:cNvPicPr>
            <a:picLocks noGrp="1" noChangeAspect="1"/>
          </p:cNvPicPr>
          <p:nvPr>
            <p:ph idx="1"/>
          </p:nvPr>
        </p:nvPicPr>
        <p:blipFill>
          <a:blip r:embed="rId2"/>
          <a:stretch>
            <a:fillRect/>
          </a:stretch>
        </p:blipFill>
        <p:spPr>
          <a:xfrm>
            <a:off x="2964774" y="1065141"/>
            <a:ext cx="5603154" cy="5669325"/>
          </a:xfrm>
          <a:prstGeom prst="rect">
            <a:avLst/>
          </a:prstGeom>
        </p:spPr>
      </p:pic>
    </p:spTree>
    <p:extLst>
      <p:ext uri="{BB962C8B-B14F-4D97-AF65-F5344CB8AC3E}">
        <p14:creationId xmlns:p14="http://schemas.microsoft.com/office/powerpoint/2010/main" val="154497713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133</TotalTime>
  <Words>1363</Words>
  <Application>Microsoft Office PowerPoint</Application>
  <PresentationFormat>Geniş ekran</PresentationFormat>
  <Paragraphs>52</Paragraphs>
  <Slides>26</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26</vt:i4>
      </vt:variant>
    </vt:vector>
  </HeadingPairs>
  <TitlesOfParts>
    <vt:vector size="31" baseType="lpstr">
      <vt:lpstr>Algerian</vt:lpstr>
      <vt:lpstr>Arial</vt:lpstr>
      <vt:lpstr>Century Gothic</vt:lpstr>
      <vt:lpstr>Wingdings 3</vt:lpstr>
      <vt:lpstr>İyon</vt:lpstr>
      <vt:lpstr>RUSSIA</vt:lpstr>
      <vt:lpstr>WHERE IS RUSSIA?</vt:lpstr>
      <vt:lpstr>RUSSIA FLAG</vt:lpstr>
      <vt:lpstr>PLACES TO VISIT</vt:lpstr>
      <vt:lpstr>GEYSER VALLEY AND KAMCHATKA VOLCANOES  </vt:lpstr>
      <vt:lpstr>SAİNT BASİL’S CATHEDRAL</vt:lpstr>
      <vt:lpstr>CROWN LANGUAGE</vt:lpstr>
      <vt:lpstr>GRAND KREMLİN PALACE</vt:lpstr>
      <vt:lpstr>TRADITIONAL DISHES</vt:lpstr>
      <vt:lpstr>BORSCHT SOUP</vt:lpstr>
      <vt:lpstr>PELMENİ</vt:lpstr>
      <vt:lpstr>BLINI</vt:lpstr>
      <vt:lpstr>KHOLODETS AND STUDEN</vt:lpstr>
      <vt:lpstr>PİROZHKİ</vt:lpstr>
      <vt:lpstr>CAVIAR</vt:lpstr>
      <vt:lpstr>VODKA</vt:lpstr>
      <vt:lpstr>PASHA</vt:lpstr>
      <vt:lpstr>FESTIVALS</vt:lpstr>
      <vt:lpstr>APPLE FESTIVAL</vt:lpstr>
      <vt:lpstr>ELECTRONIC MUSIC FESTIVAL</vt:lpstr>
      <vt:lpstr>NOEL</vt:lpstr>
      <vt:lpstr>SAMPO SLIDE FESTIVAL</vt:lpstr>
      <vt:lpstr>TRADITIONAL CLOTHES</vt:lpstr>
      <vt:lpstr>PowerPoint Sunusu</vt:lpstr>
      <vt:lpstr>THANK YOU FOR LISTENING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dc:title>
  <dc:creator>Nedim Gök</dc:creator>
  <cp:lastModifiedBy>Nedim Gök</cp:lastModifiedBy>
  <cp:revision>4</cp:revision>
  <dcterms:created xsi:type="dcterms:W3CDTF">2021-12-07T16:03:38Z</dcterms:created>
  <dcterms:modified xsi:type="dcterms:W3CDTF">2021-12-07T18:17:09Z</dcterms:modified>
</cp:coreProperties>
</file>