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E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A1C35-B902-42B7-9F5B-412E66FE55F7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C6269-9F14-4F42-B6A8-0C41E1847ED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cambly.com/tr/should-ingilizce-turkce-detayli-konu-anlatimi-ornek-cumlele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0Ys50CqO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N1WwnEDWA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tr-TR" sz="6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H</a:t>
            </a:r>
            <a:r>
              <a:rPr lang="tr-TR" sz="6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tr-TR" sz="60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U</a:t>
            </a:r>
            <a:r>
              <a:rPr lang="tr-TR" sz="6000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tr-TR" sz="6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tr-TR" sz="6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400800" cy="17526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4 Resim" descr="397e809aa925f34f0032e77193be3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096000" cy="4560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</a:t>
            </a:r>
            <a:r>
              <a:rPr lang="tr-TR" dirty="0" smtClean="0">
                <a:solidFill>
                  <a:srgbClr val="FFFF00"/>
                </a:solidFill>
              </a:rPr>
              <a:t>YNA</a:t>
            </a:r>
            <a:r>
              <a:rPr lang="tr-TR" dirty="0" smtClean="0">
                <a:solidFill>
                  <a:srgbClr val="00B0F0"/>
                </a:solidFill>
              </a:rPr>
              <a:t>KÇ</a:t>
            </a:r>
            <a:r>
              <a:rPr lang="tr-TR" dirty="0" smtClean="0">
                <a:solidFill>
                  <a:srgbClr val="00B050"/>
                </a:solidFill>
              </a:rPr>
              <a:t>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3347864" cy="1752600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solidFill>
                  <a:srgbClr val="00B050"/>
                </a:solidFill>
                <a:latin typeface="Arial Rounded MT Bold" pitchFamily="34" charset="0"/>
              </a:rPr>
              <a:t>HA</a:t>
            </a:r>
            <a:r>
              <a:rPr lang="tr-TR" dirty="0" smtClean="0">
                <a:solidFill>
                  <a:srgbClr val="00B0F0"/>
                </a:solidFill>
                <a:latin typeface="Arial Rounded MT Bold" pitchFamily="34" charset="0"/>
              </a:rPr>
              <a:t>ZIR</a:t>
            </a:r>
            <a:r>
              <a:rPr lang="tr-TR" dirty="0" smtClean="0">
                <a:solidFill>
                  <a:srgbClr val="FFFF00"/>
                </a:solidFill>
                <a:latin typeface="Arial Rounded MT Bold" pitchFamily="34" charset="0"/>
              </a:rPr>
              <a:t>LA</a:t>
            </a:r>
            <a:r>
              <a:rPr lang="tr-TR" dirty="0" smtClean="0">
                <a:solidFill>
                  <a:srgbClr val="FF0000"/>
                </a:solidFill>
                <a:latin typeface="Arial Rounded MT Bold" pitchFamily="34" charset="0"/>
              </a:rPr>
              <a:t>YAN</a:t>
            </a:r>
          </a:p>
          <a:p>
            <a:r>
              <a:rPr lang="tr-TR" dirty="0" smtClean="0">
                <a:solidFill>
                  <a:srgbClr val="FF0000"/>
                </a:solidFill>
                <a:latin typeface="Arial Rounded MT Bold" pitchFamily="34" charset="0"/>
              </a:rPr>
              <a:t>ELA </a:t>
            </a:r>
            <a:r>
              <a:rPr lang="tr-TR" dirty="0" smtClean="0">
                <a:solidFill>
                  <a:srgbClr val="00B050"/>
                </a:solidFill>
                <a:latin typeface="Arial Rounded MT Bold" pitchFamily="34" charset="0"/>
              </a:rPr>
              <a:t>NUR</a:t>
            </a:r>
            <a:r>
              <a:rPr lang="tr-TR" dirty="0" smtClean="0">
                <a:solidFill>
                  <a:srgbClr val="00B0F0"/>
                </a:solidFill>
                <a:latin typeface="Arial Rounded MT Bold" pitchFamily="34" charset="0"/>
              </a:rPr>
              <a:t> SAVCI</a:t>
            </a:r>
          </a:p>
          <a:p>
            <a:r>
              <a:rPr lang="tr-TR" dirty="0" smtClean="0">
                <a:solidFill>
                  <a:srgbClr val="7030A0"/>
                </a:solidFill>
                <a:latin typeface="Arial Rounded MT Bold" pitchFamily="34" charset="0"/>
              </a:rPr>
              <a:t>10/A</a:t>
            </a:r>
            <a:endParaRPr lang="tr-TR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67544" y="170080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2"/>
              </a:rPr>
              <a:t>https://blog.cambly.com/tr/should-ingilizce-turkce-detayli-konu-anlatimi-ornek-cumleler/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687217" y="143485"/>
            <a:ext cx="5688632" cy="1143000"/>
          </a:xfrm>
        </p:spPr>
        <p:txBody>
          <a:bodyPr/>
          <a:lstStyle/>
          <a:p>
            <a:r>
              <a:rPr lang="tr-TR" dirty="0" err="1" smtClean="0">
                <a:solidFill>
                  <a:srgbClr val="92D050"/>
                </a:solidFill>
                <a:latin typeface="Bauhaus 93" pitchFamily="82" charset="0"/>
              </a:rPr>
              <a:t>Should</a:t>
            </a:r>
            <a:endParaRPr lang="tr-TR" dirty="0">
              <a:solidFill>
                <a:srgbClr val="92D050"/>
              </a:solidFill>
              <a:latin typeface="Bauhaus 93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 </a:t>
            </a:r>
            <a:r>
              <a:rPr lang="tr-TR" dirty="0">
                <a:solidFill>
                  <a:schemeClr val="bg2"/>
                </a:solidFill>
              </a:rPr>
              <a:t>İngilizcede bir şeyi yapmanın gerekli veya gereksiz olduğunu ifade etmek için “</a:t>
            </a:r>
            <a:r>
              <a:rPr lang="tr-TR" b="1" dirty="0" err="1">
                <a:solidFill>
                  <a:schemeClr val="bg2"/>
                </a:solidFill>
              </a:rPr>
              <a:t>should</a:t>
            </a:r>
            <a:r>
              <a:rPr lang="tr-TR" b="1" dirty="0">
                <a:solidFill>
                  <a:schemeClr val="bg2"/>
                </a:solidFill>
              </a:rPr>
              <a:t>” </a:t>
            </a:r>
            <a:r>
              <a:rPr lang="tr-TR" dirty="0">
                <a:solidFill>
                  <a:schemeClr val="bg2"/>
                </a:solidFill>
              </a:rPr>
              <a:t>kullanılır. Bu sözcük, İngilizcede </a:t>
            </a:r>
            <a:r>
              <a:rPr lang="tr-TR" b="1" dirty="0">
                <a:solidFill>
                  <a:schemeClr val="bg2"/>
                </a:solidFill>
              </a:rPr>
              <a:t>“</a:t>
            </a:r>
            <a:r>
              <a:rPr lang="tr-TR" b="1" dirty="0" err="1">
                <a:solidFill>
                  <a:schemeClr val="bg2"/>
                </a:solidFill>
              </a:rPr>
              <a:t>modal</a:t>
            </a:r>
            <a:r>
              <a:rPr lang="tr-TR" b="1" dirty="0">
                <a:solidFill>
                  <a:schemeClr val="bg2"/>
                </a:solidFill>
              </a:rPr>
              <a:t> </a:t>
            </a:r>
            <a:r>
              <a:rPr lang="tr-TR" b="1" dirty="0" err="1">
                <a:solidFill>
                  <a:schemeClr val="bg2"/>
                </a:solidFill>
              </a:rPr>
              <a:t>verbs</a:t>
            </a:r>
            <a:r>
              <a:rPr lang="tr-TR" b="1" dirty="0">
                <a:solidFill>
                  <a:schemeClr val="bg2"/>
                </a:solidFill>
              </a:rPr>
              <a:t>”</a:t>
            </a:r>
            <a:r>
              <a:rPr lang="tr-TR" dirty="0">
                <a:solidFill>
                  <a:schemeClr val="bg2"/>
                </a:solidFill>
              </a:rPr>
              <a:t> denilen, gereklilik ve zorunluluk bildiren yardımcı fiiller grubunun bir üyesidir. Türkçe çeviride “-</a:t>
            </a:r>
            <a:r>
              <a:rPr lang="tr-TR" dirty="0" err="1">
                <a:solidFill>
                  <a:schemeClr val="bg2"/>
                </a:solidFill>
              </a:rPr>
              <a:t>meli</a:t>
            </a:r>
            <a:r>
              <a:rPr lang="tr-TR" dirty="0">
                <a:solidFill>
                  <a:schemeClr val="bg2"/>
                </a:solidFill>
              </a:rPr>
              <a:t>, -malı” eki olarak karşılık bulur.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260648"/>
            <a:ext cx="9144000" cy="62373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smtClean="0">
                <a:latin typeface="Bauhaus 93" pitchFamily="82" charset="0"/>
              </a:rPr>
              <a:t>      </a:t>
            </a:r>
            <a:r>
              <a:rPr lang="tr-TR" sz="4200" b="1" dirty="0" smtClean="0">
                <a:solidFill>
                  <a:srgbClr val="00B050"/>
                </a:solidFill>
                <a:latin typeface="Bauhaus 93" pitchFamily="82" charset="0"/>
              </a:rPr>
              <a:t>Olumlu</a:t>
            </a:r>
            <a:r>
              <a:rPr lang="tr-TR" sz="4200" b="1" dirty="0" smtClean="0">
                <a:latin typeface="Bauhaus 93" pitchFamily="82" charset="0"/>
              </a:rPr>
              <a:t> </a:t>
            </a:r>
            <a:r>
              <a:rPr lang="tr-TR" sz="4200" b="1" dirty="0">
                <a:solidFill>
                  <a:srgbClr val="00B0F0"/>
                </a:solidFill>
                <a:latin typeface="Bauhaus 93" pitchFamily="82" charset="0"/>
              </a:rPr>
              <a:t>Cümlelerde</a:t>
            </a:r>
            <a:r>
              <a:rPr lang="tr-TR" sz="4200" b="1" dirty="0">
                <a:latin typeface="Bauhaus 93" pitchFamily="82" charset="0"/>
              </a:rPr>
              <a:t> </a:t>
            </a:r>
            <a:r>
              <a:rPr lang="tr-TR" sz="4200" b="1" dirty="0">
                <a:solidFill>
                  <a:schemeClr val="bg2"/>
                </a:solidFill>
                <a:latin typeface="Bauhaus 93" pitchFamily="82" charset="0"/>
              </a:rPr>
              <a:t>“</a:t>
            </a:r>
            <a:r>
              <a:rPr lang="tr-TR" sz="4200" b="1" dirty="0" err="1">
                <a:solidFill>
                  <a:schemeClr val="bg2"/>
                </a:solidFill>
                <a:latin typeface="Bauhaus 93" pitchFamily="82" charset="0"/>
              </a:rPr>
              <a:t>Should</a:t>
            </a:r>
            <a:r>
              <a:rPr lang="tr-TR" sz="4200" b="1" dirty="0">
                <a:solidFill>
                  <a:schemeClr val="bg2"/>
                </a:solidFill>
                <a:latin typeface="Bauhaus 93" pitchFamily="82" charset="0"/>
              </a:rPr>
              <a:t>” </a:t>
            </a:r>
            <a:r>
              <a:rPr lang="tr-TR" sz="4200" b="1" dirty="0">
                <a:solidFill>
                  <a:srgbClr val="2C4E86"/>
                </a:solidFill>
                <a:latin typeface="Bauhaus 93" pitchFamily="82" charset="0"/>
              </a:rPr>
              <a:t>Kullanımı</a:t>
            </a:r>
          </a:p>
          <a:p>
            <a:pPr fontAlgn="t">
              <a:buNone/>
            </a:pPr>
            <a:r>
              <a:rPr lang="tr-TR" sz="2800" b="0" dirty="0" smtClean="0"/>
              <a:t>    </a:t>
            </a:r>
          </a:p>
          <a:p>
            <a:pPr fontAlgn="t">
              <a:buNone/>
            </a:pPr>
            <a:r>
              <a:rPr lang="tr-TR" sz="2800" dirty="0">
                <a:solidFill>
                  <a:schemeClr val="bg2"/>
                </a:solidFill>
              </a:rPr>
              <a:t> </a:t>
            </a:r>
            <a:r>
              <a:rPr lang="tr-TR" sz="2800" dirty="0" smtClean="0">
                <a:solidFill>
                  <a:schemeClr val="bg2"/>
                </a:solidFill>
              </a:rPr>
              <a:t>      </a:t>
            </a:r>
            <a:r>
              <a:rPr lang="tr-TR" sz="2800" b="1" dirty="0" err="1" smtClean="0">
                <a:solidFill>
                  <a:schemeClr val="bg2"/>
                </a:solidFill>
              </a:rPr>
              <a:t>Subject</a:t>
            </a:r>
            <a:r>
              <a:rPr lang="tr-TR" sz="2800" b="1" dirty="0" smtClean="0">
                <a:solidFill>
                  <a:schemeClr val="bg2"/>
                </a:solidFill>
              </a:rPr>
              <a:t>(özne)+</a:t>
            </a:r>
            <a:r>
              <a:rPr lang="tr-TR" sz="2800" b="1" dirty="0" err="1" smtClean="0">
                <a:solidFill>
                  <a:schemeClr val="bg2"/>
                </a:solidFill>
              </a:rPr>
              <a:t>should</a:t>
            </a:r>
            <a:r>
              <a:rPr lang="tr-TR" sz="2800" b="1" dirty="0" smtClean="0">
                <a:solidFill>
                  <a:schemeClr val="bg2"/>
                </a:solidFill>
              </a:rPr>
              <a:t>(</a:t>
            </a:r>
            <a:r>
              <a:rPr lang="tr-TR" sz="2800" b="1" dirty="0" err="1" smtClean="0">
                <a:solidFill>
                  <a:schemeClr val="bg2"/>
                </a:solidFill>
              </a:rPr>
              <a:t>should</a:t>
            </a:r>
            <a:r>
              <a:rPr lang="tr-TR" sz="2800" b="1" dirty="0" smtClean="0">
                <a:solidFill>
                  <a:schemeClr val="bg2"/>
                </a:solidFill>
              </a:rPr>
              <a:t> yardımcı fiili)+</a:t>
            </a:r>
            <a:r>
              <a:rPr lang="tr-TR" sz="2800" b="1" dirty="0" err="1" smtClean="0">
                <a:solidFill>
                  <a:schemeClr val="bg2"/>
                </a:solidFill>
              </a:rPr>
              <a:t>main</a:t>
            </a:r>
            <a:r>
              <a:rPr lang="tr-TR" sz="2800" b="1" dirty="0" smtClean="0">
                <a:solidFill>
                  <a:schemeClr val="bg2"/>
                </a:solidFill>
              </a:rPr>
              <a:t> </a:t>
            </a:r>
            <a:r>
              <a:rPr lang="tr-TR" sz="2800" b="1" dirty="0" err="1" smtClean="0">
                <a:solidFill>
                  <a:schemeClr val="bg2"/>
                </a:solidFill>
              </a:rPr>
              <a:t>verb</a:t>
            </a:r>
            <a:r>
              <a:rPr lang="tr-TR" sz="2800" b="1" dirty="0" smtClean="0">
                <a:solidFill>
                  <a:schemeClr val="bg2"/>
                </a:solidFill>
              </a:rPr>
              <a:t>(fiil)</a:t>
            </a:r>
          </a:p>
          <a:p>
            <a:pPr>
              <a:buNone/>
            </a:pPr>
            <a:r>
              <a:rPr lang="tr-TR" dirty="0">
                <a:solidFill>
                  <a:schemeClr val="bg2"/>
                </a:solidFill>
              </a:rPr>
              <a:t> </a:t>
            </a:r>
            <a:endParaRPr lang="tr-TR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tr-TR" dirty="0">
                <a:solidFill>
                  <a:schemeClr val="bg2"/>
                </a:solidFill>
              </a:rPr>
              <a:t> </a:t>
            </a:r>
            <a:r>
              <a:rPr lang="tr-TR" dirty="0" smtClean="0">
                <a:solidFill>
                  <a:schemeClr val="bg2"/>
                </a:solidFill>
              </a:rPr>
              <a:t> </a:t>
            </a:r>
            <a:r>
              <a:rPr lang="tr-TR" sz="3000" b="1" dirty="0" smtClean="0">
                <a:solidFill>
                  <a:schemeClr val="bg2"/>
                </a:solidFill>
              </a:rPr>
              <a:t>İlk </a:t>
            </a:r>
            <a:r>
              <a:rPr lang="tr-TR" sz="3000" b="1" dirty="0">
                <a:solidFill>
                  <a:schemeClr val="bg2"/>
                </a:solidFill>
              </a:rPr>
              <a:t>örneğimiz sevgili </a:t>
            </a:r>
            <a:r>
              <a:rPr lang="tr-TR" sz="3000" b="1" dirty="0" err="1">
                <a:solidFill>
                  <a:schemeClr val="bg2"/>
                </a:solidFill>
              </a:rPr>
              <a:t>Billie</a:t>
            </a:r>
            <a:r>
              <a:rPr lang="tr-TR" sz="3000" b="1" dirty="0">
                <a:solidFill>
                  <a:schemeClr val="bg2"/>
                </a:solidFill>
              </a:rPr>
              <a:t> </a:t>
            </a:r>
            <a:r>
              <a:rPr lang="tr-TR" sz="3000" b="1" dirty="0" err="1">
                <a:solidFill>
                  <a:schemeClr val="bg2"/>
                </a:solidFill>
              </a:rPr>
              <a:t>Eilish’in</a:t>
            </a:r>
            <a:r>
              <a:rPr lang="tr-TR" sz="3000" b="1" dirty="0">
                <a:solidFill>
                  <a:schemeClr val="bg2"/>
                </a:solidFill>
              </a:rPr>
              <a:t> o ünlü şarkısının ismi olsun:</a:t>
            </a:r>
          </a:p>
          <a:p>
            <a:r>
              <a:rPr lang="tr-TR" sz="3000" b="1" i="1" dirty="0" smtClean="0">
                <a:solidFill>
                  <a:schemeClr val="bg2"/>
                </a:solidFill>
              </a:rPr>
              <a:t> </a:t>
            </a:r>
            <a:r>
              <a:rPr lang="tr-TR" sz="3000" b="1" i="1" dirty="0" err="1" smtClean="0">
                <a:solidFill>
                  <a:schemeClr val="bg2"/>
                </a:solidFill>
              </a:rPr>
              <a:t>You</a:t>
            </a:r>
            <a:r>
              <a:rPr lang="tr-TR" sz="3000" b="1" i="1" dirty="0" smtClean="0">
                <a:solidFill>
                  <a:schemeClr val="bg2"/>
                </a:solidFill>
              </a:rPr>
              <a:t> </a:t>
            </a:r>
            <a:r>
              <a:rPr lang="tr-TR" sz="3000" b="1" i="1" dirty="0" err="1" smtClean="0">
                <a:solidFill>
                  <a:schemeClr val="bg2"/>
                </a:solidFill>
              </a:rPr>
              <a:t>should</a:t>
            </a:r>
            <a:r>
              <a:rPr lang="tr-TR" sz="3000" b="1" i="1" dirty="0" smtClean="0">
                <a:solidFill>
                  <a:schemeClr val="bg2"/>
                </a:solidFill>
              </a:rPr>
              <a:t> </a:t>
            </a:r>
            <a:r>
              <a:rPr lang="tr-TR" sz="3000" b="1" i="1" dirty="0" err="1" smtClean="0">
                <a:solidFill>
                  <a:schemeClr val="bg2"/>
                </a:solidFill>
              </a:rPr>
              <a:t>see</a:t>
            </a:r>
            <a:r>
              <a:rPr lang="tr-TR" sz="3000" b="1" i="1" dirty="0" smtClean="0">
                <a:solidFill>
                  <a:schemeClr val="bg2"/>
                </a:solidFill>
              </a:rPr>
              <a:t> </a:t>
            </a:r>
            <a:r>
              <a:rPr lang="tr-TR" sz="3000" b="1" i="1" dirty="0" err="1" smtClean="0">
                <a:solidFill>
                  <a:schemeClr val="bg2"/>
                </a:solidFill>
              </a:rPr>
              <a:t>me</a:t>
            </a:r>
            <a:r>
              <a:rPr lang="tr-TR" sz="3000" b="1" i="1" dirty="0" smtClean="0">
                <a:solidFill>
                  <a:schemeClr val="bg2"/>
                </a:solidFill>
              </a:rPr>
              <a:t> in a </a:t>
            </a:r>
            <a:r>
              <a:rPr lang="tr-TR" sz="3000" b="1" i="1" dirty="0" err="1" smtClean="0">
                <a:solidFill>
                  <a:schemeClr val="bg2"/>
                </a:solidFill>
              </a:rPr>
              <a:t>crown</a:t>
            </a:r>
            <a:r>
              <a:rPr lang="tr-TR" sz="3000" b="1" i="1" dirty="0" smtClean="0">
                <a:solidFill>
                  <a:schemeClr val="bg2"/>
                </a:solidFill>
              </a:rPr>
              <a:t>. ( Beni kafamda bir taçla görmelisin.)</a:t>
            </a:r>
            <a:r>
              <a:rPr lang="tr-TR" sz="3000" b="1" i="1" dirty="0">
                <a:solidFill>
                  <a:schemeClr val="bg2"/>
                </a:solidFill>
              </a:rPr>
              <a:t> </a:t>
            </a:r>
            <a:endParaRPr lang="tr-TR" sz="3000" b="1" i="1" dirty="0" smtClean="0">
              <a:solidFill>
                <a:schemeClr val="bg2"/>
              </a:solidFill>
            </a:endParaRPr>
          </a:p>
          <a:p>
            <a:r>
              <a:rPr lang="tr-TR" b="1" i="1" dirty="0" smtClean="0">
                <a:solidFill>
                  <a:schemeClr val="bg2"/>
                </a:solidFill>
                <a:hlinkClick r:id="rId2"/>
              </a:rPr>
              <a:t>https://www.youtube.com/watch?v=Ah0Ys50CqO8</a:t>
            </a:r>
            <a:r>
              <a:rPr lang="tr-TR" b="1" i="1" dirty="0" smtClean="0">
                <a:solidFill>
                  <a:schemeClr val="bg2"/>
                </a:solidFill>
              </a:rPr>
              <a:t>  </a:t>
            </a:r>
          </a:p>
          <a:p>
            <a:endParaRPr lang="tr-TR" b="1" i="1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tr-TR" b="1" i="1" dirty="0" err="1" smtClean="0">
                <a:solidFill>
                  <a:schemeClr val="bg2"/>
                </a:solidFill>
              </a:rPr>
              <a:t>She</a:t>
            </a:r>
            <a:r>
              <a:rPr lang="tr-TR" b="1" i="1" dirty="0">
                <a:solidFill>
                  <a:schemeClr val="bg2"/>
                </a:solidFill>
              </a:rPr>
              <a:t> </a:t>
            </a:r>
            <a:r>
              <a:rPr lang="tr-TR" b="1" i="1" dirty="0" err="1">
                <a:solidFill>
                  <a:schemeClr val="bg2"/>
                </a:solidFill>
              </a:rPr>
              <a:t>should</a:t>
            </a:r>
            <a:r>
              <a:rPr lang="tr-TR" b="1" i="1" dirty="0">
                <a:solidFill>
                  <a:schemeClr val="bg2"/>
                </a:solidFill>
              </a:rPr>
              <a:t> buy </a:t>
            </a:r>
            <a:r>
              <a:rPr lang="tr-TR" b="1" i="1" dirty="0" err="1">
                <a:solidFill>
                  <a:schemeClr val="bg2"/>
                </a:solidFill>
              </a:rPr>
              <a:t>this</a:t>
            </a:r>
            <a:r>
              <a:rPr lang="tr-TR" b="1" i="1" dirty="0">
                <a:solidFill>
                  <a:schemeClr val="bg2"/>
                </a:solidFill>
              </a:rPr>
              <a:t> </a:t>
            </a:r>
            <a:r>
              <a:rPr lang="tr-TR" b="1" i="1" dirty="0" err="1">
                <a:solidFill>
                  <a:schemeClr val="bg2"/>
                </a:solidFill>
              </a:rPr>
              <a:t>book</a:t>
            </a:r>
            <a:r>
              <a:rPr lang="tr-TR" b="1" i="1" dirty="0">
                <a:solidFill>
                  <a:schemeClr val="bg2"/>
                </a:solidFill>
              </a:rPr>
              <a:t> </a:t>
            </a:r>
            <a:r>
              <a:rPr lang="tr-TR" b="1" i="1" dirty="0" err="1">
                <a:solidFill>
                  <a:schemeClr val="bg2"/>
                </a:solidFill>
              </a:rPr>
              <a:t>to</a:t>
            </a:r>
            <a:r>
              <a:rPr lang="tr-TR" b="1" i="1" dirty="0">
                <a:solidFill>
                  <a:schemeClr val="bg2"/>
                </a:solidFill>
              </a:rPr>
              <a:t> </a:t>
            </a:r>
            <a:r>
              <a:rPr lang="tr-TR" b="1" i="1" dirty="0" err="1">
                <a:solidFill>
                  <a:schemeClr val="bg2"/>
                </a:solidFill>
              </a:rPr>
              <a:t>prepare</a:t>
            </a:r>
            <a:r>
              <a:rPr lang="tr-TR" b="1" i="1" dirty="0">
                <a:solidFill>
                  <a:schemeClr val="bg2"/>
                </a:solidFill>
              </a:rPr>
              <a:t> </a:t>
            </a:r>
            <a:r>
              <a:rPr lang="tr-TR" b="1" i="1" dirty="0" err="1">
                <a:solidFill>
                  <a:schemeClr val="bg2"/>
                </a:solidFill>
              </a:rPr>
              <a:t>the</a:t>
            </a:r>
            <a:r>
              <a:rPr lang="tr-TR" b="1" i="1" dirty="0">
                <a:solidFill>
                  <a:schemeClr val="bg2"/>
                </a:solidFill>
              </a:rPr>
              <a:t> </a:t>
            </a:r>
            <a:r>
              <a:rPr lang="tr-TR" b="1" i="1" dirty="0" err="1">
                <a:solidFill>
                  <a:schemeClr val="bg2"/>
                </a:solidFill>
              </a:rPr>
              <a:t>presentation</a:t>
            </a:r>
            <a:r>
              <a:rPr lang="tr-TR" b="1" i="1" dirty="0">
                <a:solidFill>
                  <a:schemeClr val="bg2"/>
                </a:solidFill>
              </a:rPr>
              <a:t>. (Sunumu hazırlamak için bu kitabı almalı. )</a:t>
            </a:r>
            <a:endParaRPr lang="tr-TR" b="1" dirty="0">
              <a:solidFill>
                <a:schemeClr val="bg2"/>
              </a:solidFill>
            </a:endParaRPr>
          </a:p>
          <a:p>
            <a:endParaRPr lang="tr-TR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chemeClr val="bg2"/>
                </a:solidFill>
              </a:rPr>
              <a:t>   Bu </a:t>
            </a:r>
            <a:r>
              <a:rPr lang="tr-TR" b="1" dirty="0">
                <a:solidFill>
                  <a:schemeClr val="bg2"/>
                </a:solidFill>
              </a:rPr>
              <a:t>örnekteki “</a:t>
            </a:r>
            <a:r>
              <a:rPr lang="tr-TR" b="1" dirty="0" err="1">
                <a:solidFill>
                  <a:schemeClr val="bg2"/>
                </a:solidFill>
              </a:rPr>
              <a:t>she</a:t>
            </a:r>
            <a:r>
              <a:rPr lang="tr-TR" b="1" dirty="0">
                <a:solidFill>
                  <a:schemeClr val="bg2"/>
                </a:solidFill>
              </a:rPr>
              <a:t>” çıkarılabilir ve yerine “he”, “</a:t>
            </a:r>
            <a:r>
              <a:rPr lang="tr-TR" b="1" dirty="0" err="1">
                <a:solidFill>
                  <a:schemeClr val="bg2"/>
                </a:solidFill>
              </a:rPr>
              <a:t>they</a:t>
            </a:r>
            <a:r>
              <a:rPr lang="tr-TR" b="1" dirty="0">
                <a:solidFill>
                  <a:schemeClr val="bg2"/>
                </a:solidFill>
              </a:rPr>
              <a:t>”, “</a:t>
            </a:r>
            <a:r>
              <a:rPr lang="tr-TR" b="1" dirty="0" err="1">
                <a:solidFill>
                  <a:schemeClr val="bg2"/>
                </a:solidFill>
              </a:rPr>
              <a:t>you</a:t>
            </a:r>
            <a:r>
              <a:rPr lang="tr-TR" b="1" dirty="0">
                <a:solidFill>
                  <a:schemeClr val="bg2"/>
                </a:solidFill>
              </a:rPr>
              <a:t>” veya “</a:t>
            </a:r>
            <a:r>
              <a:rPr lang="tr-TR" b="1" dirty="0" err="1">
                <a:solidFill>
                  <a:schemeClr val="bg2"/>
                </a:solidFill>
              </a:rPr>
              <a:t>we</a:t>
            </a:r>
            <a:r>
              <a:rPr lang="tr-TR" b="1" dirty="0">
                <a:solidFill>
                  <a:schemeClr val="bg2"/>
                </a:solidFill>
              </a:rPr>
              <a:t>” gibi bir başka zamir de kullanılabilir. “</a:t>
            </a:r>
            <a:r>
              <a:rPr lang="tr-TR" b="1" dirty="0" err="1">
                <a:solidFill>
                  <a:schemeClr val="bg2"/>
                </a:solidFill>
              </a:rPr>
              <a:t>Should</a:t>
            </a:r>
            <a:r>
              <a:rPr lang="tr-TR" b="1" dirty="0">
                <a:solidFill>
                  <a:schemeClr val="bg2"/>
                </a:solidFill>
              </a:rPr>
              <a:t>” yardımcı fiili tüm “</a:t>
            </a:r>
            <a:r>
              <a:rPr lang="tr-TR" b="1" dirty="0" err="1">
                <a:solidFill>
                  <a:schemeClr val="bg2"/>
                </a:solidFill>
              </a:rPr>
              <a:t>pronoun”lar</a:t>
            </a:r>
            <a:r>
              <a:rPr lang="tr-TR" b="1" dirty="0">
                <a:solidFill>
                  <a:schemeClr val="bg2"/>
                </a:solidFill>
              </a:rPr>
              <a:t> ile aynı şekilde, herhangi bir değişikliğe uğramadan kullanılır.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537321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1" dirty="0" err="1">
                <a:solidFill>
                  <a:srgbClr val="7030A0"/>
                </a:solidFill>
              </a:rPr>
              <a:t>Chandler</a:t>
            </a:r>
            <a:r>
              <a:rPr lang="tr-TR" sz="2000" b="1" i="1" dirty="0">
                <a:solidFill>
                  <a:srgbClr val="7030A0"/>
                </a:solidFill>
              </a:rPr>
              <a:t>:</a:t>
            </a:r>
            <a:r>
              <a:rPr lang="tr-TR" sz="2000" i="1" dirty="0"/>
              <a:t> </a:t>
            </a:r>
            <a:r>
              <a:rPr lang="tr-TR" sz="2000" i="1" dirty="0">
                <a:solidFill>
                  <a:schemeClr val="bg2"/>
                </a:solidFill>
              </a:rPr>
              <a:t>He </a:t>
            </a:r>
            <a:r>
              <a:rPr lang="tr-TR" sz="2000" i="1" dirty="0" err="1">
                <a:solidFill>
                  <a:schemeClr val="bg2"/>
                </a:solidFill>
              </a:rPr>
              <a:t>hasn’t</a:t>
            </a:r>
            <a:r>
              <a:rPr lang="tr-TR" sz="2000" i="1" dirty="0">
                <a:solidFill>
                  <a:schemeClr val="bg2"/>
                </a:solidFill>
              </a:rPr>
              <a:t> </a:t>
            </a:r>
            <a:r>
              <a:rPr lang="tr-TR" sz="2000" i="1" dirty="0" err="1">
                <a:solidFill>
                  <a:schemeClr val="bg2"/>
                </a:solidFill>
              </a:rPr>
              <a:t>proposed</a:t>
            </a:r>
            <a:r>
              <a:rPr lang="tr-TR" sz="2000" i="1" dirty="0">
                <a:solidFill>
                  <a:schemeClr val="bg2"/>
                </a:solidFill>
              </a:rPr>
              <a:t> yet </a:t>
            </a:r>
            <a:r>
              <a:rPr lang="tr-TR" sz="2000" i="1" dirty="0" err="1">
                <a:solidFill>
                  <a:schemeClr val="bg2"/>
                </a:solidFill>
              </a:rPr>
              <a:t>because</a:t>
            </a:r>
            <a:r>
              <a:rPr lang="tr-TR" sz="2000" i="1" dirty="0">
                <a:solidFill>
                  <a:schemeClr val="bg2"/>
                </a:solidFill>
              </a:rPr>
              <a:t> </a:t>
            </a:r>
            <a:r>
              <a:rPr lang="tr-TR" sz="2000" i="1" dirty="0" err="1">
                <a:solidFill>
                  <a:schemeClr val="bg2"/>
                </a:solidFill>
              </a:rPr>
              <a:t>she</a:t>
            </a:r>
            <a:r>
              <a:rPr lang="tr-TR" sz="2000" i="1" dirty="0">
                <a:solidFill>
                  <a:schemeClr val="bg2"/>
                </a:solidFill>
              </a:rPr>
              <a:t> has no ring on her </a:t>
            </a:r>
            <a:r>
              <a:rPr lang="tr-TR" sz="2000" i="1" dirty="0" err="1">
                <a:solidFill>
                  <a:schemeClr val="bg2"/>
                </a:solidFill>
              </a:rPr>
              <a:t>finger</a:t>
            </a:r>
            <a:r>
              <a:rPr lang="tr-TR" sz="2000" i="1" dirty="0">
                <a:solidFill>
                  <a:schemeClr val="bg2"/>
                </a:solidFill>
              </a:rPr>
              <a:t>. (Henüz evlenme teklifi etmemiş, parmağında yüzük yok.)</a:t>
            </a:r>
            <a:r>
              <a:rPr lang="tr-TR" sz="2000" i="1" dirty="0"/>
              <a:t/>
            </a:r>
            <a:br>
              <a:rPr lang="tr-TR" sz="2000" i="1" dirty="0"/>
            </a:br>
            <a:r>
              <a:rPr lang="tr-TR" sz="2000" b="1" i="1" dirty="0" err="1">
                <a:solidFill>
                  <a:srgbClr val="00B0F0"/>
                </a:solidFill>
              </a:rPr>
              <a:t>Phoebe</a:t>
            </a:r>
            <a:r>
              <a:rPr lang="tr-TR" sz="2000" b="1" i="1" dirty="0">
                <a:solidFill>
                  <a:srgbClr val="00B0F0"/>
                </a:solidFill>
              </a:rPr>
              <a:t>:</a:t>
            </a:r>
            <a:r>
              <a:rPr lang="tr-TR" sz="2000" i="1" dirty="0">
                <a:solidFill>
                  <a:schemeClr val="bg2"/>
                </a:solidFill>
              </a:rPr>
              <a:t> </a:t>
            </a:r>
            <a:r>
              <a:rPr lang="tr-TR" sz="2000" i="1" dirty="0" err="1">
                <a:solidFill>
                  <a:schemeClr val="bg2"/>
                </a:solidFill>
              </a:rPr>
              <a:t>Wow</a:t>
            </a:r>
            <a:r>
              <a:rPr lang="tr-TR" sz="2000" i="1" dirty="0">
                <a:solidFill>
                  <a:schemeClr val="bg2"/>
                </a:solidFill>
              </a:rPr>
              <a:t>, </a:t>
            </a:r>
            <a:r>
              <a:rPr lang="tr-TR" sz="2000" i="1" dirty="0" err="1">
                <a:solidFill>
                  <a:schemeClr val="bg2"/>
                </a:solidFill>
              </a:rPr>
              <a:t>you’re</a:t>
            </a:r>
            <a:r>
              <a:rPr lang="tr-TR" sz="2000" i="1" dirty="0">
                <a:solidFill>
                  <a:schemeClr val="bg2"/>
                </a:solidFill>
              </a:rPr>
              <a:t> </a:t>
            </a:r>
            <a:r>
              <a:rPr lang="tr-TR" sz="2000" i="1" dirty="0" err="1">
                <a:solidFill>
                  <a:schemeClr val="bg2"/>
                </a:solidFill>
              </a:rPr>
              <a:t>good</a:t>
            </a:r>
            <a:r>
              <a:rPr lang="tr-TR" sz="2000" i="1" dirty="0">
                <a:solidFill>
                  <a:schemeClr val="bg2"/>
                </a:solidFill>
              </a:rPr>
              <a:t>. </a:t>
            </a:r>
            <a:r>
              <a:rPr lang="tr-TR" sz="2000" i="1" dirty="0" err="1">
                <a:solidFill>
                  <a:schemeClr val="bg2"/>
                </a:solidFill>
              </a:rPr>
              <a:t>After</a:t>
            </a:r>
            <a:r>
              <a:rPr lang="tr-TR" sz="2000" i="1" dirty="0">
                <a:solidFill>
                  <a:schemeClr val="bg2"/>
                </a:solidFill>
              </a:rPr>
              <a:t> </a:t>
            </a:r>
            <a:r>
              <a:rPr lang="tr-TR" sz="2000" i="1" dirty="0" err="1">
                <a:solidFill>
                  <a:schemeClr val="bg2"/>
                </a:solidFill>
              </a:rPr>
              <a:t>this</a:t>
            </a:r>
            <a:r>
              <a:rPr lang="tr-TR" sz="2000" i="1" dirty="0">
                <a:solidFill>
                  <a:schemeClr val="bg2"/>
                </a:solidFill>
              </a:rPr>
              <a:t>, </a:t>
            </a:r>
            <a:r>
              <a:rPr lang="tr-TR" sz="2000" i="1" dirty="0" err="1">
                <a:solidFill>
                  <a:schemeClr val="bg2"/>
                </a:solidFill>
              </a:rPr>
              <a:t>we</a:t>
            </a:r>
            <a:r>
              <a:rPr lang="tr-TR" sz="2000" i="1" dirty="0">
                <a:solidFill>
                  <a:schemeClr val="bg2"/>
                </a:solidFill>
              </a:rPr>
              <a:t> </a:t>
            </a:r>
            <a:r>
              <a:rPr lang="tr-TR" sz="2000" i="1" dirty="0" err="1">
                <a:solidFill>
                  <a:schemeClr val="bg2"/>
                </a:solidFill>
              </a:rPr>
              <a:t>should</a:t>
            </a:r>
            <a:r>
              <a:rPr lang="tr-TR" sz="2000" i="1" dirty="0">
                <a:solidFill>
                  <a:schemeClr val="bg2"/>
                </a:solidFill>
              </a:rPr>
              <a:t> </a:t>
            </a:r>
            <a:r>
              <a:rPr lang="tr-TR" sz="2000" i="1" dirty="0" err="1">
                <a:solidFill>
                  <a:schemeClr val="bg2"/>
                </a:solidFill>
              </a:rPr>
              <a:t>solve</a:t>
            </a:r>
            <a:r>
              <a:rPr lang="tr-TR" sz="2000" i="1" dirty="0">
                <a:solidFill>
                  <a:schemeClr val="bg2"/>
                </a:solidFill>
              </a:rPr>
              <a:t> </a:t>
            </a:r>
            <a:r>
              <a:rPr lang="tr-TR" sz="2000" i="1" dirty="0" err="1">
                <a:solidFill>
                  <a:schemeClr val="bg2"/>
                </a:solidFill>
              </a:rPr>
              <a:t>crimes</a:t>
            </a:r>
            <a:r>
              <a:rPr lang="tr-TR" sz="2000" i="1" dirty="0">
                <a:solidFill>
                  <a:schemeClr val="bg2"/>
                </a:solidFill>
              </a:rPr>
              <a:t>. (Vay, iyisin. Biz bundan sonra suçları çözmeliyiz.)</a:t>
            </a:r>
            <a:endParaRPr lang="tr-TR" sz="2000" dirty="0">
              <a:solidFill>
                <a:schemeClr val="bg2"/>
              </a:solidFill>
            </a:endParaRPr>
          </a:p>
        </p:txBody>
      </p:sp>
      <p:pic>
        <p:nvPicPr>
          <p:cNvPr id="3" name="2 Resim" descr="frien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4664"/>
            <a:ext cx="5904656" cy="474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houl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5328592" cy="396044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107504" y="537321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2"/>
                </a:solidFill>
              </a:rPr>
              <a:t>I think we should hang out more together. (</a:t>
            </a:r>
            <a:r>
              <a:rPr lang="en-US" sz="2000" i="1" dirty="0" err="1">
                <a:solidFill>
                  <a:schemeClr val="bg2"/>
                </a:solidFill>
              </a:rPr>
              <a:t>Bence</a:t>
            </a:r>
            <a:r>
              <a:rPr lang="en-US" sz="2000" i="1" dirty="0">
                <a:solidFill>
                  <a:schemeClr val="bg2"/>
                </a:solidFill>
              </a:rPr>
              <a:t> </a:t>
            </a:r>
            <a:r>
              <a:rPr lang="en-US" sz="2000" i="1" dirty="0" err="1">
                <a:solidFill>
                  <a:schemeClr val="bg2"/>
                </a:solidFill>
              </a:rPr>
              <a:t>birlikte</a:t>
            </a:r>
            <a:r>
              <a:rPr lang="en-US" sz="2000" i="1" dirty="0">
                <a:solidFill>
                  <a:schemeClr val="bg2"/>
                </a:solidFill>
              </a:rPr>
              <a:t> </a:t>
            </a:r>
            <a:r>
              <a:rPr lang="en-US" sz="2000" i="1" dirty="0" err="1">
                <a:solidFill>
                  <a:schemeClr val="bg2"/>
                </a:solidFill>
              </a:rPr>
              <a:t>daha</a:t>
            </a:r>
            <a:r>
              <a:rPr lang="en-US" sz="2000" i="1" dirty="0">
                <a:solidFill>
                  <a:schemeClr val="bg2"/>
                </a:solidFill>
              </a:rPr>
              <a:t> </a:t>
            </a:r>
            <a:r>
              <a:rPr lang="en-US" sz="2000" i="1" dirty="0" err="1">
                <a:solidFill>
                  <a:schemeClr val="bg2"/>
                </a:solidFill>
              </a:rPr>
              <a:t>fazla</a:t>
            </a:r>
            <a:r>
              <a:rPr lang="en-US" sz="2000" i="1" dirty="0">
                <a:solidFill>
                  <a:schemeClr val="bg2"/>
                </a:solidFill>
              </a:rPr>
              <a:t> </a:t>
            </a:r>
            <a:r>
              <a:rPr lang="en-US" sz="2000" i="1" dirty="0" err="1">
                <a:solidFill>
                  <a:schemeClr val="bg2"/>
                </a:solidFill>
              </a:rPr>
              <a:t>takılmalıyız</a:t>
            </a:r>
            <a:r>
              <a:rPr lang="en-US" sz="2000" i="1" dirty="0">
                <a:solidFill>
                  <a:schemeClr val="bg2"/>
                </a:solidFill>
              </a:rPr>
              <a:t>.)</a:t>
            </a:r>
            <a:endParaRPr lang="tr-TR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827583" y="1484784"/>
          <a:ext cx="7704860" cy="1008112"/>
        </p:xfrm>
        <a:graphic>
          <a:graphicData uri="http://schemas.openxmlformats.org/drawingml/2006/table">
            <a:tbl>
              <a:tblPr/>
              <a:tblGrid>
                <a:gridCol w="1540972"/>
                <a:gridCol w="1540972"/>
                <a:gridCol w="1540972"/>
                <a:gridCol w="1540972"/>
                <a:gridCol w="1540972"/>
              </a:tblGrid>
              <a:tr h="1008112"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0" dirty="0" err="1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  <a:p>
                      <a:pPr algn="l" fontAlgn="t"/>
                      <a:r>
                        <a:rPr lang="tr-TR" sz="2400" b="0" dirty="0">
                          <a:solidFill>
                            <a:schemeClr val="bg1"/>
                          </a:solidFill>
                        </a:rPr>
                        <a:t>(özne)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4400" b="0" dirty="0" smtClean="0">
                          <a:solidFill>
                            <a:schemeClr val="bg1"/>
                          </a:solidFill>
                        </a:rPr>
                        <a:t>     +</a:t>
                      </a:r>
                      <a:endParaRPr lang="tr-TR" sz="44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0" dirty="0" err="1">
                          <a:solidFill>
                            <a:schemeClr val="bg1"/>
                          </a:solidFill>
                        </a:rPr>
                        <a:t>should</a:t>
                      </a:r>
                      <a:r>
                        <a:rPr lang="tr-TR" sz="2400" b="0" dirty="0">
                          <a:solidFill>
                            <a:schemeClr val="bg1"/>
                          </a:solidFill>
                        </a:rPr>
                        <a:t> not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3200" b="0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tr-TR" sz="4400" b="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tr-TR" sz="44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0" dirty="0" err="1">
                          <a:solidFill>
                            <a:schemeClr val="bg1"/>
                          </a:solidFill>
                        </a:rPr>
                        <a:t>main</a:t>
                      </a:r>
                      <a:r>
                        <a:rPr lang="tr-TR" sz="24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bg1"/>
                          </a:solidFill>
                        </a:rPr>
                        <a:t>verb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  <a:p>
                      <a:pPr algn="l" fontAlgn="t"/>
                      <a:r>
                        <a:rPr lang="tr-TR" sz="2400" b="0" dirty="0">
                          <a:solidFill>
                            <a:schemeClr val="bg1"/>
                          </a:solidFill>
                        </a:rPr>
                        <a:t>(fiil)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Dikdörtgen"/>
          <p:cNvSpPr/>
          <p:nvPr/>
        </p:nvSpPr>
        <p:spPr>
          <a:xfrm>
            <a:off x="0" y="26369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rgbClr val="222222"/>
              </a:solidFill>
              <a:latin typeface="Roboto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smtClean="0">
                <a:solidFill>
                  <a:schemeClr val="accent1"/>
                </a:solidFill>
                <a:latin typeface="Roboto"/>
                <a:cs typeface="Arial" pitchFamily="34" charset="0"/>
              </a:rPr>
              <a:t>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Roboto"/>
                <a:cs typeface="Arial" pitchFamily="34" charset="0"/>
              </a:rPr>
              <a:t>İngilizcede genel olarak bir şeyi olumsuz hale getirmek için “not” eklenir. Aynı şekilde “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Roboto"/>
                <a:cs typeface="Arial" pitchFamily="34" charset="0"/>
              </a:rPr>
              <a:t>should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Roboto"/>
                <a:cs typeface="Arial" pitchFamily="34" charset="0"/>
              </a:rPr>
              <a:t>” kullanılırken de yanına “not” eklenir ve uzun haliyle “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Roboto"/>
                <a:cs typeface="Arial" pitchFamily="34" charset="0"/>
              </a:rPr>
              <a:t>should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Roboto"/>
                <a:cs typeface="Arial" pitchFamily="34" charset="0"/>
              </a:rPr>
              <a:t> not”, kısa haliyle ise “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Roboto"/>
                <a:cs typeface="Arial" pitchFamily="34" charset="0"/>
              </a:rPr>
              <a:t>shouldn’t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Roboto"/>
                <a:cs typeface="Arial" pitchFamily="34" charset="0"/>
              </a:rPr>
              <a:t>” olur.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043608" y="18864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FF00"/>
                </a:solidFill>
                <a:latin typeface="Bauhaus 93" pitchFamily="82" charset="0"/>
              </a:rPr>
              <a:t>Olumsuz</a:t>
            </a:r>
            <a:r>
              <a:rPr lang="tr-TR" sz="3200" b="1" dirty="0">
                <a:latin typeface="Bauhaus 93" pitchFamily="82" charset="0"/>
              </a:rPr>
              <a:t> </a:t>
            </a:r>
            <a:r>
              <a:rPr lang="tr-TR" sz="3200" b="1" dirty="0" smtClean="0">
                <a:solidFill>
                  <a:srgbClr val="00B050"/>
                </a:solidFill>
                <a:latin typeface="Bauhaus 93" pitchFamily="82" charset="0"/>
              </a:rPr>
              <a:t>Cümlelerde</a:t>
            </a:r>
            <a:r>
              <a:rPr lang="tr-TR" sz="3200" b="1" dirty="0" smtClean="0">
                <a:latin typeface="Bauhaus 93" pitchFamily="82" charset="0"/>
              </a:rPr>
              <a:t> </a:t>
            </a:r>
            <a:r>
              <a:rPr lang="tr-TR" sz="3200" b="1" dirty="0" smtClean="0">
                <a:solidFill>
                  <a:schemeClr val="bg2"/>
                </a:solidFill>
                <a:latin typeface="Bauhaus 93" pitchFamily="82" charset="0"/>
              </a:rPr>
              <a:t>“</a:t>
            </a:r>
            <a:r>
              <a:rPr lang="tr-TR" sz="3200" b="1" dirty="0" err="1" smtClean="0">
                <a:solidFill>
                  <a:schemeClr val="bg2"/>
                </a:solidFill>
                <a:latin typeface="Bauhaus 93" pitchFamily="82" charset="0"/>
              </a:rPr>
              <a:t>Should</a:t>
            </a:r>
            <a:r>
              <a:rPr lang="tr-TR" sz="3200" b="1" dirty="0" smtClean="0">
                <a:solidFill>
                  <a:schemeClr val="bg2"/>
                </a:solidFill>
                <a:latin typeface="Bauhaus 93" pitchFamily="82" charset="0"/>
              </a:rPr>
              <a:t>” </a:t>
            </a:r>
            <a:r>
              <a:rPr lang="tr-TR" sz="3200" b="1" dirty="0" smtClean="0">
                <a:solidFill>
                  <a:srgbClr val="00B0F0"/>
                </a:solidFill>
                <a:latin typeface="Bauhaus 93" pitchFamily="82" charset="0"/>
              </a:rPr>
              <a:t>Kullanımı</a:t>
            </a:r>
            <a:endParaRPr lang="tr-TR" sz="3200" b="1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0" y="4005064"/>
            <a:ext cx="9684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1" dirty="0" err="1">
                <a:solidFill>
                  <a:schemeClr val="bg2"/>
                </a:solidFill>
              </a:rPr>
              <a:t>Maybe</a:t>
            </a:r>
            <a:r>
              <a:rPr lang="tr-TR" sz="2400" b="1" i="1" dirty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you</a:t>
            </a:r>
            <a:r>
              <a:rPr lang="tr-TR" sz="2400" b="1" i="1" dirty="0">
                <a:solidFill>
                  <a:schemeClr val="bg2"/>
                </a:solidFill>
              </a:rPr>
              <a:t> </a:t>
            </a:r>
            <a:r>
              <a:rPr lang="tr-TR" sz="2400" b="1" i="1" dirty="0" err="1">
                <a:solidFill>
                  <a:schemeClr val="bg2"/>
                </a:solidFill>
              </a:rPr>
              <a:t>shouldn’t</a:t>
            </a:r>
            <a:r>
              <a:rPr lang="tr-TR" sz="2400" b="1" i="1" dirty="0">
                <a:solidFill>
                  <a:schemeClr val="bg2"/>
                </a:solidFill>
              </a:rPr>
              <a:t> </a:t>
            </a:r>
            <a:r>
              <a:rPr lang="tr-TR" sz="2400" b="1" i="1" dirty="0" err="1">
                <a:solidFill>
                  <a:schemeClr val="bg2"/>
                </a:solidFill>
              </a:rPr>
              <a:t>come</a:t>
            </a:r>
            <a:r>
              <a:rPr lang="tr-TR" sz="2400" b="1" i="1" dirty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back</a:t>
            </a:r>
            <a:r>
              <a:rPr lang="tr-TR" sz="2400" b="1" i="1" dirty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to</a:t>
            </a:r>
            <a:r>
              <a:rPr lang="tr-TR" sz="2400" b="1" i="1" dirty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me</a:t>
            </a:r>
            <a:r>
              <a:rPr lang="tr-TR" sz="2400" b="1" i="1" dirty="0">
                <a:solidFill>
                  <a:schemeClr val="bg2"/>
                </a:solidFill>
              </a:rPr>
              <a:t>.  (Belki de bana geri </a:t>
            </a:r>
            <a:r>
              <a:rPr lang="tr-TR" sz="2400" b="1" i="1" dirty="0" smtClean="0">
                <a:solidFill>
                  <a:schemeClr val="bg2"/>
                </a:solidFill>
              </a:rPr>
              <a:t>dönmemeli-sin</a:t>
            </a:r>
            <a:r>
              <a:rPr lang="tr-TR" sz="2400" b="1" i="1" dirty="0">
                <a:solidFill>
                  <a:schemeClr val="bg2"/>
                </a:solidFill>
              </a:rPr>
              <a:t>.)</a:t>
            </a:r>
            <a:endParaRPr lang="tr-TR" sz="2400" b="1" dirty="0">
              <a:solidFill>
                <a:schemeClr val="bg2"/>
              </a:solidFill>
            </a:endParaRPr>
          </a:p>
          <a:p>
            <a:r>
              <a:rPr lang="tr-TR" sz="2400" b="1" i="1" dirty="0">
                <a:solidFill>
                  <a:schemeClr val="bg2"/>
                </a:solidFill>
              </a:rPr>
              <a:t>I </a:t>
            </a:r>
            <a:r>
              <a:rPr lang="tr-TR" sz="2400" b="1" i="1" dirty="0" err="1">
                <a:solidFill>
                  <a:schemeClr val="bg2"/>
                </a:solidFill>
              </a:rPr>
              <a:t>should</a:t>
            </a:r>
            <a:r>
              <a:rPr lang="tr-TR" sz="2400" b="1" i="1" dirty="0">
                <a:solidFill>
                  <a:schemeClr val="bg2"/>
                </a:solidFill>
              </a:rPr>
              <a:t> not </a:t>
            </a:r>
            <a:r>
              <a:rPr lang="tr-TR" sz="2400" b="1" i="1" dirty="0" err="1">
                <a:solidFill>
                  <a:schemeClr val="bg2"/>
                </a:solidFill>
              </a:rPr>
              <a:t>have</a:t>
            </a:r>
            <a:r>
              <a:rPr lang="tr-TR" sz="2400" b="1" i="1" dirty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said</a:t>
            </a:r>
            <a:r>
              <a:rPr lang="tr-TR" sz="2400" b="1" i="1" dirty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that</a:t>
            </a:r>
            <a:r>
              <a:rPr lang="tr-TR" sz="2400" b="1" i="1" dirty="0">
                <a:solidFill>
                  <a:schemeClr val="bg2"/>
                </a:solidFill>
              </a:rPr>
              <a:t>. (Bunu söylememeliydim.)</a:t>
            </a:r>
            <a:endParaRPr lang="tr-TR" sz="2400" b="1" dirty="0">
              <a:solidFill>
                <a:schemeClr val="bg2"/>
              </a:solidFill>
            </a:endParaRPr>
          </a:p>
          <a:p>
            <a:r>
              <a:rPr lang="tr-TR" sz="2400" b="1" i="1" dirty="0" err="1">
                <a:solidFill>
                  <a:schemeClr val="bg2"/>
                </a:solidFill>
              </a:rPr>
              <a:t>We</a:t>
            </a:r>
            <a:r>
              <a:rPr lang="tr-TR" sz="2400" b="1" i="1" dirty="0">
                <a:solidFill>
                  <a:schemeClr val="bg2"/>
                </a:solidFill>
              </a:rPr>
              <a:t> </a:t>
            </a:r>
            <a:r>
              <a:rPr lang="tr-TR" sz="2400" b="1" i="1" dirty="0" err="1">
                <a:solidFill>
                  <a:schemeClr val="bg2"/>
                </a:solidFill>
              </a:rPr>
              <a:t>shouldn’t</a:t>
            </a:r>
            <a:r>
              <a:rPr lang="tr-TR" sz="2400" b="1" i="1" dirty="0">
                <a:solidFill>
                  <a:schemeClr val="bg2"/>
                </a:solidFill>
              </a:rPr>
              <a:t> </a:t>
            </a:r>
            <a:r>
              <a:rPr lang="tr-TR" sz="2400" b="1" i="1" dirty="0" err="1">
                <a:solidFill>
                  <a:schemeClr val="bg2"/>
                </a:solidFill>
              </a:rPr>
              <a:t>go</a:t>
            </a:r>
            <a:r>
              <a:rPr lang="tr-TR" sz="2400" b="1" i="1" dirty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to</a:t>
            </a:r>
            <a:r>
              <a:rPr lang="tr-TR" sz="2400" b="1" i="1" dirty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the</a:t>
            </a:r>
            <a:r>
              <a:rPr lang="tr-TR" sz="2400" b="1" i="1" dirty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beach</a:t>
            </a:r>
            <a:r>
              <a:rPr lang="tr-TR" sz="2400" b="1" i="1" dirty="0">
                <a:solidFill>
                  <a:schemeClr val="bg2"/>
                </a:solidFill>
              </a:rPr>
              <a:t>, </a:t>
            </a:r>
            <a:r>
              <a:rPr lang="tr-TR" sz="2400" b="1" i="1" dirty="0" err="1">
                <a:solidFill>
                  <a:schemeClr val="bg2"/>
                </a:solidFill>
              </a:rPr>
              <a:t>sweetie</a:t>
            </a:r>
            <a:r>
              <a:rPr lang="tr-TR" sz="2400" b="1" i="1" dirty="0">
                <a:solidFill>
                  <a:schemeClr val="bg2"/>
                </a:solidFill>
              </a:rPr>
              <a:t>. </a:t>
            </a:r>
            <a:r>
              <a:rPr lang="tr-TR" sz="2400" b="1" i="1" dirty="0" err="1">
                <a:solidFill>
                  <a:schemeClr val="bg2"/>
                </a:solidFill>
              </a:rPr>
              <a:t>It’s</a:t>
            </a:r>
            <a:r>
              <a:rPr lang="tr-TR" sz="2400" b="1" i="1" dirty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raining</a:t>
            </a:r>
            <a:r>
              <a:rPr lang="tr-TR" sz="2400" b="1" i="1" dirty="0">
                <a:solidFill>
                  <a:schemeClr val="bg2"/>
                </a:solidFill>
              </a:rPr>
              <a:t>. (Sahile gitmemeliyiz tatlım, yağmur yağıyor.)</a:t>
            </a:r>
            <a:endParaRPr lang="tr-TR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hould-no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76672"/>
            <a:ext cx="6120680" cy="3932262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544522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00B0F0"/>
                </a:solidFill>
              </a:rPr>
              <a:t>Not</a:t>
            </a:r>
            <a:r>
              <a:rPr lang="tr-TR" b="1" u="sng" dirty="0">
                <a:solidFill>
                  <a:srgbClr val="00B0F0"/>
                </a:solidFill>
              </a:rPr>
              <a:t>: </a:t>
            </a:r>
            <a:r>
              <a:rPr lang="tr-TR" b="1" u="sng" dirty="0">
                <a:solidFill>
                  <a:srgbClr val="00B050"/>
                </a:solidFill>
              </a:rPr>
              <a:t>“</a:t>
            </a:r>
            <a:r>
              <a:rPr lang="tr-TR" b="1" u="sng" dirty="0" err="1">
                <a:solidFill>
                  <a:srgbClr val="00B050"/>
                </a:solidFill>
              </a:rPr>
              <a:t>should</a:t>
            </a:r>
            <a:r>
              <a:rPr lang="tr-TR" b="1" u="sng" dirty="0">
                <a:solidFill>
                  <a:srgbClr val="00B050"/>
                </a:solidFill>
              </a:rPr>
              <a:t>” kelimesini telaffuz ederken “l” harfini görmezden gelmemiz ve onun “</a:t>
            </a:r>
            <a:r>
              <a:rPr lang="tr-TR" b="1" u="sng" dirty="0" err="1">
                <a:solidFill>
                  <a:srgbClr val="00B050"/>
                </a:solidFill>
              </a:rPr>
              <a:t>silent</a:t>
            </a:r>
            <a:r>
              <a:rPr lang="tr-TR" b="1" u="sng" dirty="0">
                <a:solidFill>
                  <a:srgbClr val="00B050"/>
                </a:solidFill>
              </a:rPr>
              <a:t> l” yani sessiz l olduğunu kabul etmemiz gerekiyor. Evet insanın içinden “</a:t>
            </a:r>
            <a:r>
              <a:rPr lang="tr-TR" b="1" u="sng" dirty="0" err="1">
                <a:solidFill>
                  <a:srgbClr val="00B050"/>
                </a:solidFill>
              </a:rPr>
              <a:t>şullld</a:t>
            </a:r>
            <a:r>
              <a:rPr lang="tr-TR" b="1" u="sng" dirty="0">
                <a:solidFill>
                  <a:srgbClr val="00B050"/>
                </a:solidFill>
              </a:rPr>
              <a:t>” diyesi gelebilir ama siz yine de “</a:t>
            </a:r>
            <a:r>
              <a:rPr lang="tr-TR" b="1" u="sng" dirty="0" err="1">
                <a:solidFill>
                  <a:srgbClr val="00B050"/>
                </a:solidFill>
              </a:rPr>
              <a:t>şud</a:t>
            </a:r>
            <a:r>
              <a:rPr lang="tr-TR" b="1" u="sng" dirty="0">
                <a:solidFill>
                  <a:srgbClr val="00B050"/>
                </a:solidFill>
              </a:rPr>
              <a:t>” ile devam edin.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33265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7030A0"/>
                </a:solidFill>
                <a:latin typeface="Bauhaus 93" pitchFamily="82" charset="0"/>
              </a:rPr>
              <a:t>Soru</a:t>
            </a:r>
            <a:r>
              <a:rPr lang="tr-TR" sz="3200" b="1" dirty="0">
                <a:latin typeface="Bauhaus 93" pitchFamily="82" charset="0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Bauhaus 93" pitchFamily="82" charset="0"/>
              </a:rPr>
              <a:t>Cümlelerinde </a:t>
            </a:r>
            <a:r>
              <a:rPr lang="tr-TR" sz="3200" b="1" dirty="0">
                <a:solidFill>
                  <a:schemeClr val="bg2"/>
                </a:solidFill>
                <a:latin typeface="Bauhaus 93" pitchFamily="82" charset="0"/>
              </a:rPr>
              <a:t>“</a:t>
            </a:r>
            <a:r>
              <a:rPr lang="tr-TR" sz="3200" b="1" dirty="0" err="1">
                <a:solidFill>
                  <a:schemeClr val="bg2"/>
                </a:solidFill>
                <a:latin typeface="Bauhaus 93" pitchFamily="82" charset="0"/>
              </a:rPr>
              <a:t>Should</a:t>
            </a:r>
            <a:r>
              <a:rPr lang="tr-TR" sz="3200" b="1" dirty="0">
                <a:solidFill>
                  <a:schemeClr val="bg2"/>
                </a:solidFill>
                <a:latin typeface="Bauhaus 93" pitchFamily="82" charset="0"/>
              </a:rPr>
              <a:t>”</a:t>
            </a:r>
            <a:r>
              <a:rPr lang="tr-TR" sz="3200" b="1" dirty="0">
                <a:solidFill>
                  <a:srgbClr val="00B0F0"/>
                </a:solidFill>
                <a:latin typeface="Bauhaus 93" pitchFamily="82" charset="0"/>
              </a:rPr>
              <a:t> Kullanımı</a:t>
            </a:r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043608" y="1628800"/>
          <a:ext cx="6984775" cy="883920"/>
        </p:xfrm>
        <a:graphic>
          <a:graphicData uri="http://schemas.openxmlformats.org/drawingml/2006/table">
            <a:tbl>
              <a:tblPr/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0" dirty="0" err="1">
                          <a:solidFill>
                            <a:schemeClr val="tx2"/>
                          </a:solidFill>
                        </a:rPr>
                        <a:t>should</a:t>
                      </a:r>
                      <a:endParaRPr lang="tr-TR" sz="2400" dirty="0">
                        <a:solidFill>
                          <a:schemeClr val="tx2"/>
                        </a:solidFill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4400" b="0" dirty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tr-TR" sz="4400" dirty="0">
                        <a:solidFill>
                          <a:schemeClr val="tx2"/>
                        </a:solidFill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0" dirty="0" err="1">
                          <a:solidFill>
                            <a:schemeClr val="tx2"/>
                          </a:solidFill>
                        </a:rPr>
                        <a:t>subject</a:t>
                      </a:r>
                      <a:endParaRPr lang="tr-TR" sz="2400" dirty="0">
                        <a:solidFill>
                          <a:schemeClr val="tx2"/>
                        </a:solidFill>
                      </a:endParaRPr>
                    </a:p>
                    <a:p>
                      <a:pPr algn="l" fontAlgn="t"/>
                      <a:r>
                        <a:rPr lang="tr-TR" sz="2400" b="0" dirty="0">
                          <a:solidFill>
                            <a:schemeClr val="tx2"/>
                          </a:solidFill>
                        </a:rPr>
                        <a:t>(özne)</a:t>
                      </a:r>
                      <a:endParaRPr lang="tr-TR" sz="2400" dirty="0">
                        <a:solidFill>
                          <a:schemeClr val="tx2"/>
                        </a:solidFill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4400" b="0" dirty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tr-TR" sz="4400" dirty="0">
                        <a:solidFill>
                          <a:schemeClr val="tx2"/>
                        </a:solidFill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400" b="0" dirty="0" err="1">
                          <a:solidFill>
                            <a:schemeClr val="tx2"/>
                          </a:solidFill>
                        </a:rPr>
                        <a:t>main</a:t>
                      </a:r>
                      <a:r>
                        <a:rPr lang="tr-TR" sz="2400" b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tr-TR" sz="2400" b="0" dirty="0" err="1">
                          <a:solidFill>
                            <a:schemeClr val="tx2"/>
                          </a:solidFill>
                        </a:rPr>
                        <a:t>verb</a:t>
                      </a:r>
                      <a:endParaRPr lang="tr-TR" sz="2400" dirty="0">
                        <a:solidFill>
                          <a:schemeClr val="tx2"/>
                        </a:solidFill>
                      </a:endParaRPr>
                    </a:p>
                    <a:p>
                      <a:pPr algn="l" fontAlgn="t"/>
                      <a:r>
                        <a:rPr lang="tr-TR" sz="2400" b="0" dirty="0">
                          <a:solidFill>
                            <a:schemeClr val="tx2"/>
                          </a:solidFill>
                        </a:rPr>
                        <a:t>(fiil)</a:t>
                      </a:r>
                      <a:endParaRPr lang="tr-TR" sz="2400" dirty="0">
                        <a:solidFill>
                          <a:schemeClr val="tx2"/>
                        </a:solidFill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331640" y="5157192"/>
            <a:ext cx="632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bg2"/>
                </a:solidFill>
              </a:rPr>
              <a:t> </a:t>
            </a:r>
            <a:r>
              <a:rPr lang="tr-TR" sz="2400" dirty="0" err="1">
                <a:solidFill>
                  <a:schemeClr val="bg2"/>
                </a:solidFill>
              </a:rPr>
              <a:t>The</a:t>
            </a:r>
            <a:r>
              <a:rPr lang="tr-TR" sz="2400" dirty="0">
                <a:solidFill>
                  <a:schemeClr val="bg2"/>
                </a:solidFill>
              </a:rPr>
              <a:t> </a:t>
            </a:r>
            <a:r>
              <a:rPr lang="tr-TR" sz="2400" dirty="0" err="1">
                <a:solidFill>
                  <a:schemeClr val="bg2"/>
                </a:solidFill>
              </a:rPr>
              <a:t>Clash</a:t>
            </a:r>
            <a:r>
              <a:rPr lang="tr-TR" sz="2400" dirty="0">
                <a:solidFill>
                  <a:schemeClr val="bg2"/>
                </a:solidFill>
              </a:rPr>
              <a:t> isimli İngiliz </a:t>
            </a:r>
            <a:r>
              <a:rPr lang="tr-TR" sz="2400" dirty="0" err="1">
                <a:solidFill>
                  <a:schemeClr val="bg2"/>
                </a:solidFill>
              </a:rPr>
              <a:t>rock</a:t>
            </a:r>
            <a:r>
              <a:rPr lang="tr-TR" sz="2400" dirty="0">
                <a:solidFill>
                  <a:schemeClr val="bg2"/>
                </a:solidFill>
              </a:rPr>
              <a:t> </a:t>
            </a:r>
            <a:r>
              <a:rPr lang="tr-TR" sz="2400" dirty="0" smtClean="0">
                <a:solidFill>
                  <a:schemeClr val="bg2"/>
                </a:solidFill>
              </a:rPr>
              <a:t>grubunun şarkısından</a:t>
            </a:r>
            <a:endParaRPr lang="tr-TR" sz="2400" dirty="0">
              <a:solidFill>
                <a:schemeClr val="bg2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115616" y="400506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2"/>
                </a:solidFill>
              </a:rPr>
              <a:t>Should</a:t>
            </a:r>
            <a:r>
              <a:rPr lang="en-US" sz="2800" b="1" i="1" dirty="0"/>
              <a:t> </a:t>
            </a:r>
            <a:r>
              <a:rPr lang="en-US" sz="2800" b="1" i="1" dirty="0">
                <a:solidFill>
                  <a:schemeClr val="bg2"/>
                </a:solidFill>
              </a:rPr>
              <a:t>I stay or should I go? (</a:t>
            </a:r>
            <a:r>
              <a:rPr lang="en-US" sz="2800" b="1" i="1" dirty="0" err="1">
                <a:solidFill>
                  <a:schemeClr val="bg2"/>
                </a:solidFill>
              </a:rPr>
              <a:t>Kalmalı</a:t>
            </a:r>
            <a:r>
              <a:rPr lang="en-US" sz="2800" b="1" i="1" dirty="0">
                <a:solidFill>
                  <a:schemeClr val="bg2"/>
                </a:solidFill>
              </a:rPr>
              <a:t> </a:t>
            </a:r>
            <a:r>
              <a:rPr lang="en-US" sz="2800" b="1" i="1" dirty="0" err="1">
                <a:solidFill>
                  <a:schemeClr val="bg2"/>
                </a:solidFill>
              </a:rPr>
              <a:t>mıyım</a:t>
            </a:r>
            <a:r>
              <a:rPr lang="en-US" sz="2800" b="1" i="1" dirty="0">
                <a:solidFill>
                  <a:schemeClr val="bg2"/>
                </a:solidFill>
              </a:rPr>
              <a:t> </a:t>
            </a:r>
            <a:r>
              <a:rPr lang="en-US" sz="2800" b="1" i="1" dirty="0" err="1">
                <a:solidFill>
                  <a:schemeClr val="bg2"/>
                </a:solidFill>
              </a:rPr>
              <a:t>yoksa</a:t>
            </a:r>
            <a:r>
              <a:rPr lang="en-US" sz="2800" b="1" i="1" dirty="0">
                <a:solidFill>
                  <a:schemeClr val="bg2"/>
                </a:solidFill>
              </a:rPr>
              <a:t> </a:t>
            </a:r>
            <a:r>
              <a:rPr lang="en-US" sz="2800" b="1" i="1" dirty="0" err="1">
                <a:solidFill>
                  <a:schemeClr val="bg2"/>
                </a:solidFill>
              </a:rPr>
              <a:t>gitmeli</a:t>
            </a:r>
            <a:r>
              <a:rPr lang="en-US" sz="2800" b="1" i="1" dirty="0">
                <a:solidFill>
                  <a:schemeClr val="bg2"/>
                </a:solidFill>
              </a:rPr>
              <a:t> </a:t>
            </a:r>
            <a:r>
              <a:rPr lang="en-US" sz="2800" b="1" i="1" dirty="0" err="1">
                <a:solidFill>
                  <a:schemeClr val="bg2"/>
                </a:solidFill>
              </a:rPr>
              <a:t>miyim</a:t>
            </a:r>
            <a:r>
              <a:rPr lang="en-US" sz="2800" b="1" i="1" dirty="0">
                <a:solidFill>
                  <a:schemeClr val="bg2"/>
                </a:solidFill>
              </a:rPr>
              <a:t>?)</a:t>
            </a:r>
            <a:endParaRPr lang="tr-TR" sz="2800" b="1" dirty="0">
              <a:solidFill>
                <a:schemeClr val="bg2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827584" y="587727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hlinkClick r:id="rId2"/>
              </a:rPr>
              <a:t>https://www.youtube.com/watch?v=BN1WwnEDWAM</a:t>
            </a:r>
            <a:r>
              <a:rPr lang="tr-TR" sz="2400" dirty="0" smtClean="0"/>
              <a:t> 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solidFill>
                  <a:schemeClr val="bg2"/>
                </a:solidFill>
              </a:rPr>
              <a:t> </a:t>
            </a:r>
            <a:r>
              <a:rPr lang="tr-TR" sz="2400" i="1" dirty="0" err="1" smtClean="0">
                <a:solidFill>
                  <a:schemeClr val="bg2"/>
                </a:solidFill>
              </a:rPr>
              <a:t>Should</a:t>
            </a:r>
            <a:r>
              <a:rPr lang="tr-TR" sz="2400" i="1" dirty="0">
                <a:solidFill>
                  <a:schemeClr val="bg2"/>
                </a:solidFill>
              </a:rPr>
              <a:t> </a:t>
            </a:r>
            <a:r>
              <a:rPr lang="tr-TR" sz="2400" i="1" dirty="0" err="1">
                <a:solidFill>
                  <a:schemeClr val="bg2"/>
                </a:solidFill>
              </a:rPr>
              <a:t>we</a:t>
            </a:r>
            <a:r>
              <a:rPr lang="tr-TR" sz="2400" i="1" dirty="0">
                <a:solidFill>
                  <a:schemeClr val="bg2"/>
                </a:solidFill>
              </a:rPr>
              <a:t> buy </a:t>
            </a:r>
            <a:r>
              <a:rPr lang="tr-TR" sz="2400" i="1" dirty="0" err="1">
                <a:solidFill>
                  <a:schemeClr val="bg2"/>
                </a:solidFill>
              </a:rPr>
              <a:t>that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mixed</a:t>
            </a:r>
            <a:r>
              <a:rPr lang="tr-TR" sz="2400" i="1" dirty="0">
                <a:solidFill>
                  <a:schemeClr val="bg2"/>
                </a:solidFill>
              </a:rPr>
              <a:t> pizza? (O karışık pizzayı almalı mıyız?)</a:t>
            </a:r>
            <a:endParaRPr lang="tr-TR" sz="2400" dirty="0">
              <a:solidFill>
                <a:schemeClr val="bg2"/>
              </a:solidFill>
            </a:endParaRPr>
          </a:p>
          <a:p>
            <a:endParaRPr lang="tr-TR" sz="2400" i="1" dirty="0" smtClean="0">
              <a:solidFill>
                <a:schemeClr val="bg2"/>
              </a:solidFill>
            </a:endParaRPr>
          </a:p>
          <a:p>
            <a:r>
              <a:rPr lang="tr-TR" sz="2400" i="1" dirty="0" smtClean="0">
                <a:solidFill>
                  <a:schemeClr val="bg2"/>
                </a:solidFill>
              </a:rPr>
              <a:t> </a:t>
            </a:r>
            <a:r>
              <a:rPr lang="tr-TR" sz="2400" i="1" dirty="0" err="1" smtClean="0">
                <a:solidFill>
                  <a:schemeClr val="bg2"/>
                </a:solidFill>
              </a:rPr>
              <a:t>Should</a:t>
            </a:r>
            <a:r>
              <a:rPr lang="tr-TR" sz="2400" i="1" dirty="0">
                <a:solidFill>
                  <a:schemeClr val="bg2"/>
                </a:solidFill>
              </a:rPr>
              <a:t> I </a:t>
            </a:r>
            <a:r>
              <a:rPr lang="tr-TR" sz="2400" i="1" dirty="0" err="1">
                <a:solidFill>
                  <a:schemeClr val="bg2"/>
                </a:solidFill>
              </a:rPr>
              <a:t>invite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your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girlfriend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to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my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birthday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party</a:t>
            </a:r>
            <a:r>
              <a:rPr lang="tr-TR" sz="2400" i="1" dirty="0">
                <a:solidFill>
                  <a:schemeClr val="bg2"/>
                </a:solidFill>
              </a:rPr>
              <a:t>? (Kız arkadaşını doğum günü partime davet etmeli miyim?)</a:t>
            </a:r>
            <a:endParaRPr lang="tr-TR" sz="2400" dirty="0">
              <a:solidFill>
                <a:schemeClr val="bg2"/>
              </a:solidFill>
            </a:endParaRPr>
          </a:p>
          <a:p>
            <a:endParaRPr lang="tr-TR" sz="2400" i="1" dirty="0" smtClean="0">
              <a:solidFill>
                <a:schemeClr val="bg2"/>
              </a:solidFill>
            </a:endParaRPr>
          </a:p>
          <a:p>
            <a:r>
              <a:rPr lang="tr-TR" sz="2400" i="1" dirty="0" smtClean="0">
                <a:solidFill>
                  <a:schemeClr val="bg2"/>
                </a:solidFill>
              </a:rPr>
              <a:t> </a:t>
            </a:r>
            <a:r>
              <a:rPr lang="tr-TR" sz="2400" i="1" dirty="0" err="1" smtClean="0">
                <a:solidFill>
                  <a:schemeClr val="bg2"/>
                </a:solidFill>
              </a:rPr>
              <a:t>What</a:t>
            </a:r>
            <a:r>
              <a:rPr lang="tr-TR" sz="2400" i="1" dirty="0">
                <a:solidFill>
                  <a:schemeClr val="bg2"/>
                </a:solidFill>
              </a:rPr>
              <a:t> </a:t>
            </a:r>
            <a:r>
              <a:rPr lang="tr-TR" sz="2400" i="1" dirty="0" err="1">
                <a:solidFill>
                  <a:schemeClr val="bg2"/>
                </a:solidFill>
              </a:rPr>
              <a:t>should</a:t>
            </a:r>
            <a:r>
              <a:rPr lang="tr-TR" sz="2400" i="1" dirty="0">
                <a:solidFill>
                  <a:schemeClr val="bg2"/>
                </a:solidFill>
              </a:rPr>
              <a:t> I do </a:t>
            </a:r>
            <a:r>
              <a:rPr lang="tr-TR" sz="2400" i="1" dirty="0" err="1">
                <a:solidFill>
                  <a:schemeClr val="bg2"/>
                </a:solidFill>
              </a:rPr>
              <a:t>if</a:t>
            </a:r>
            <a:r>
              <a:rPr lang="tr-TR" sz="2400" i="1" dirty="0">
                <a:solidFill>
                  <a:schemeClr val="bg2"/>
                </a:solidFill>
              </a:rPr>
              <a:t> he </a:t>
            </a:r>
            <a:r>
              <a:rPr lang="tr-TR" sz="2400" i="1" dirty="0" err="1">
                <a:solidFill>
                  <a:schemeClr val="bg2"/>
                </a:solidFill>
              </a:rPr>
              <a:t>wants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to</a:t>
            </a:r>
            <a:r>
              <a:rPr lang="tr-TR" sz="2400" i="1" dirty="0">
                <a:solidFill>
                  <a:schemeClr val="bg2"/>
                </a:solidFill>
              </a:rPr>
              <a:t> buy </a:t>
            </a:r>
            <a:r>
              <a:rPr lang="tr-TR" sz="2400" i="1" dirty="0" err="1">
                <a:solidFill>
                  <a:schemeClr val="bg2"/>
                </a:solidFill>
              </a:rPr>
              <a:t>your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vase</a:t>
            </a:r>
            <a:r>
              <a:rPr lang="tr-TR" sz="2400" i="1" dirty="0">
                <a:solidFill>
                  <a:schemeClr val="bg2"/>
                </a:solidFill>
              </a:rPr>
              <a:t>? (Eğer vazonu satın almak isterse ne yapmalıyım?)</a:t>
            </a:r>
            <a:endParaRPr lang="tr-TR" sz="2400" dirty="0">
              <a:solidFill>
                <a:schemeClr val="bg2"/>
              </a:solidFill>
            </a:endParaRPr>
          </a:p>
          <a:p>
            <a:endParaRPr lang="tr-TR" sz="2400" i="1" dirty="0" smtClean="0">
              <a:solidFill>
                <a:schemeClr val="bg2"/>
              </a:solidFill>
            </a:endParaRPr>
          </a:p>
          <a:p>
            <a:r>
              <a:rPr lang="tr-TR" sz="2400" i="1" dirty="0">
                <a:solidFill>
                  <a:schemeClr val="bg2"/>
                </a:solidFill>
              </a:rPr>
              <a:t> </a:t>
            </a:r>
            <a:r>
              <a:rPr lang="tr-TR" sz="2400" dirty="0" smtClean="0">
                <a:solidFill>
                  <a:schemeClr val="bg2"/>
                </a:solidFill>
              </a:rPr>
              <a:t> </a:t>
            </a:r>
            <a:r>
              <a:rPr lang="tr-TR" sz="2400" i="1" dirty="0" err="1" smtClean="0">
                <a:solidFill>
                  <a:schemeClr val="bg2"/>
                </a:solidFill>
              </a:rPr>
              <a:t>Where</a:t>
            </a:r>
            <a:r>
              <a:rPr lang="tr-TR" sz="2400" i="1" dirty="0">
                <a:solidFill>
                  <a:schemeClr val="bg2"/>
                </a:solidFill>
              </a:rPr>
              <a:t> </a:t>
            </a:r>
            <a:r>
              <a:rPr lang="tr-TR" sz="2400" i="1" dirty="0" err="1">
                <a:solidFill>
                  <a:schemeClr val="bg2"/>
                </a:solidFill>
              </a:rPr>
              <a:t>should</a:t>
            </a:r>
            <a:r>
              <a:rPr lang="tr-TR" sz="2400" i="1" dirty="0">
                <a:solidFill>
                  <a:schemeClr val="bg2"/>
                </a:solidFill>
              </a:rPr>
              <a:t> I park </a:t>
            </a:r>
            <a:r>
              <a:rPr lang="tr-TR" sz="2400" i="1" dirty="0" err="1">
                <a:solidFill>
                  <a:schemeClr val="bg2"/>
                </a:solidFill>
              </a:rPr>
              <a:t>the</a:t>
            </a:r>
            <a:r>
              <a:rPr lang="tr-TR" sz="2400" i="1" dirty="0">
                <a:solidFill>
                  <a:schemeClr val="bg2"/>
                </a:solidFill>
              </a:rPr>
              <a:t> car? (Arabayı nereye park etmeliyim?)</a:t>
            </a:r>
            <a:endParaRPr lang="tr-TR" sz="2400" dirty="0">
              <a:solidFill>
                <a:schemeClr val="bg2"/>
              </a:solidFill>
            </a:endParaRPr>
          </a:p>
          <a:p>
            <a:r>
              <a:rPr lang="tr-TR" sz="2400" b="1" i="1" dirty="0" smtClean="0">
                <a:solidFill>
                  <a:schemeClr val="bg2"/>
                </a:solidFill>
              </a:rPr>
              <a:t>          </a:t>
            </a:r>
            <a:r>
              <a:rPr lang="tr-TR" sz="2400" b="1" i="1" dirty="0" err="1" smtClean="0">
                <a:solidFill>
                  <a:schemeClr val="bg2"/>
                </a:solidFill>
              </a:rPr>
              <a:t>How</a:t>
            </a:r>
            <a:r>
              <a:rPr lang="tr-TR" sz="2400" b="1" i="1" dirty="0" smtClean="0">
                <a:solidFill>
                  <a:schemeClr val="bg2"/>
                </a:solidFill>
              </a:rPr>
              <a:t> </a:t>
            </a:r>
            <a:r>
              <a:rPr lang="tr-TR" sz="2400" b="1" i="1" dirty="0" err="1">
                <a:solidFill>
                  <a:schemeClr val="bg2"/>
                </a:solidFill>
              </a:rPr>
              <a:t>should</a:t>
            </a:r>
            <a:r>
              <a:rPr lang="tr-TR" sz="2400" b="1" i="1" dirty="0">
                <a:solidFill>
                  <a:schemeClr val="bg2"/>
                </a:solidFill>
              </a:rPr>
              <a:t> I </a:t>
            </a:r>
            <a:r>
              <a:rPr lang="tr-TR" sz="2400" b="1" i="1" dirty="0" err="1">
                <a:solidFill>
                  <a:schemeClr val="bg2"/>
                </a:solidFill>
              </a:rPr>
              <a:t>know</a:t>
            </a:r>
            <a:r>
              <a:rPr lang="tr-TR" sz="2400" b="1" i="1" dirty="0">
                <a:solidFill>
                  <a:schemeClr val="bg2"/>
                </a:solidFill>
              </a:rPr>
              <a:t>? (Nereden bilebilirim?)</a:t>
            </a:r>
            <a:endParaRPr lang="tr-TR" sz="2400" b="1" dirty="0">
              <a:solidFill>
                <a:schemeClr val="bg2"/>
              </a:solidFill>
            </a:endParaRPr>
          </a:p>
          <a:p>
            <a:r>
              <a:rPr lang="tr-TR" sz="2400" dirty="0">
                <a:solidFill>
                  <a:schemeClr val="bg2"/>
                </a:solidFill>
              </a:rPr>
              <a:t>(Aslında “</a:t>
            </a:r>
            <a:r>
              <a:rPr lang="tr-TR" sz="2400" dirty="0" err="1">
                <a:solidFill>
                  <a:schemeClr val="bg2"/>
                </a:solidFill>
              </a:rPr>
              <a:t>how</a:t>
            </a:r>
            <a:r>
              <a:rPr lang="tr-TR" sz="2400" dirty="0">
                <a:solidFill>
                  <a:schemeClr val="bg2"/>
                </a:solidFill>
              </a:rPr>
              <a:t>” soru kelimesi, “nasıl” anlamına gelir ancak Türkçede “Nasıl bilebilirim” değil, “ne bileyim / nereden bilebilirim” denir.)</a:t>
            </a:r>
          </a:p>
          <a:p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smtClean="0">
                <a:solidFill>
                  <a:schemeClr val="bg2"/>
                </a:solidFill>
              </a:rPr>
              <a:t>           “</a:t>
            </a:r>
            <a:r>
              <a:rPr lang="tr-TR" sz="2400" i="1" dirty="0" err="1">
                <a:solidFill>
                  <a:schemeClr val="bg2"/>
                </a:solidFill>
              </a:rPr>
              <a:t>What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should</a:t>
            </a:r>
            <a:r>
              <a:rPr lang="tr-TR" sz="2400" i="1" dirty="0">
                <a:solidFill>
                  <a:schemeClr val="bg2"/>
                </a:solidFill>
              </a:rPr>
              <a:t> I do </a:t>
            </a:r>
            <a:r>
              <a:rPr lang="tr-TR" sz="2400" i="1" dirty="0" err="1">
                <a:solidFill>
                  <a:schemeClr val="bg2"/>
                </a:solidFill>
              </a:rPr>
              <a:t>to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speak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English</a:t>
            </a:r>
            <a:r>
              <a:rPr lang="tr-TR" sz="2400" i="1" dirty="0">
                <a:solidFill>
                  <a:schemeClr val="bg2"/>
                </a:solidFill>
              </a:rPr>
              <a:t> </a:t>
            </a:r>
            <a:r>
              <a:rPr lang="tr-TR" sz="2400" i="1" dirty="0" err="1">
                <a:solidFill>
                  <a:schemeClr val="bg2"/>
                </a:solidFill>
              </a:rPr>
              <a:t>fluently</a:t>
            </a:r>
            <a:r>
              <a:rPr lang="tr-TR" sz="2400" i="1" dirty="0">
                <a:solidFill>
                  <a:schemeClr val="bg2"/>
                </a:solidFill>
              </a:rPr>
              <a:t>?</a:t>
            </a:r>
            <a:r>
              <a:rPr lang="tr-TR" sz="2400" dirty="0">
                <a:solidFill>
                  <a:schemeClr val="bg2"/>
                </a:solidFill>
              </a:rPr>
              <a:t>”</a:t>
            </a:r>
          </a:p>
          <a:p>
            <a:endParaRPr lang="tr-TR" sz="2400" dirty="0" smtClean="0">
              <a:solidFill>
                <a:schemeClr val="bg2"/>
              </a:solidFill>
            </a:endParaRPr>
          </a:p>
          <a:p>
            <a:r>
              <a:rPr lang="tr-TR" sz="2400" dirty="0">
                <a:solidFill>
                  <a:schemeClr val="bg2"/>
                </a:solidFill>
              </a:rPr>
              <a:t> </a:t>
            </a:r>
            <a:r>
              <a:rPr lang="tr-TR" sz="2400" dirty="0" smtClean="0">
                <a:solidFill>
                  <a:schemeClr val="bg2"/>
                </a:solidFill>
              </a:rPr>
              <a:t>           “</a:t>
            </a:r>
            <a:r>
              <a:rPr lang="tr-TR" sz="2400" dirty="0">
                <a:solidFill>
                  <a:schemeClr val="bg2"/>
                </a:solidFill>
              </a:rPr>
              <a:t>Akıcı İngilizce konuşmak için ne yapmalıyım?”</a:t>
            </a:r>
          </a:p>
        </p:txBody>
      </p:sp>
      <p:sp>
        <p:nvSpPr>
          <p:cNvPr id="3" name="2 Dikdörtgen"/>
          <p:cNvSpPr/>
          <p:nvPr/>
        </p:nvSpPr>
        <p:spPr>
          <a:xfrm>
            <a:off x="2627784" y="260648"/>
            <a:ext cx="35541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>
                <a:latin typeface="Bauhaus 93" pitchFamily="82" charset="0"/>
              </a:rPr>
              <a:t> </a:t>
            </a:r>
            <a:r>
              <a:rPr lang="tr-TR" sz="4400" dirty="0" smtClean="0">
                <a:solidFill>
                  <a:srgbClr val="FFFF00"/>
                </a:solidFill>
                <a:latin typeface="Bauhaus 93" pitchFamily="82" charset="0"/>
              </a:rPr>
              <a:t>Ör</a:t>
            </a:r>
            <a:r>
              <a:rPr lang="tr-TR" sz="4400" dirty="0" smtClean="0">
                <a:solidFill>
                  <a:srgbClr val="00B050"/>
                </a:solidFill>
                <a:latin typeface="Bauhaus 93" pitchFamily="82" charset="0"/>
              </a:rPr>
              <a:t>ne</a:t>
            </a:r>
            <a:r>
              <a:rPr lang="tr-TR" sz="4400" dirty="0" smtClean="0">
                <a:solidFill>
                  <a:srgbClr val="00B0F0"/>
                </a:solidFill>
                <a:latin typeface="Bauhaus 93" pitchFamily="82" charset="0"/>
              </a:rPr>
              <a:t>kl</a:t>
            </a:r>
            <a:r>
              <a:rPr lang="tr-TR" sz="4400" dirty="0" smtClean="0">
                <a:solidFill>
                  <a:srgbClr val="FF0000"/>
                </a:solidFill>
                <a:latin typeface="Bauhaus 93" pitchFamily="82" charset="0"/>
              </a:rPr>
              <a:t>eri</a:t>
            </a:r>
            <a:r>
              <a:rPr lang="tr-TR" sz="4400" dirty="0" smtClean="0">
                <a:solidFill>
                  <a:srgbClr val="7030A0"/>
                </a:solidFill>
                <a:latin typeface="Bauhaus 93" pitchFamily="82" charset="0"/>
              </a:rPr>
              <a:t>miz</a:t>
            </a:r>
            <a:endParaRPr lang="tr-TR" sz="4400" dirty="0">
              <a:solidFill>
                <a:srgbClr val="7030A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Özel 1">
      <a:dk1>
        <a:srgbClr val="595959"/>
      </a:dk1>
      <a:lt1>
        <a:srgbClr val="000000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119</Words>
  <Application>Microsoft Office PowerPoint</Application>
  <PresentationFormat>Ekran Gösterisi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SHOULD</vt:lpstr>
      <vt:lpstr>Should</vt:lpstr>
      <vt:lpstr>Slayt 3</vt:lpstr>
      <vt:lpstr>Slayt 4</vt:lpstr>
      <vt:lpstr>Slayt 5</vt:lpstr>
      <vt:lpstr>Slayt 6</vt:lpstr>
      <vt:lpstr>Slayt 7</vt:lpstr>
      <vt:lpstr>Slayt 8</vt:lpstr>
      <vt:lpstr>Slayt 9</vt:lpstr>
      <vt:lpstr>KAYNAKÇA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</dc:title>
  <dc:creator>ms</dc:creator>
  <cp:lastModifiedBy>ms</cp:lastModifiedBy>
  <cp:revision>1</cp:revision>
  <dcterms:created xsi:type="dcterms:W3CDTF">2022-02-15T19:23:19Z</dcterms:created>
  <dcterms:modified xsi:type="dcterms:W3CDTF">2022-02-15T20:26:39Z</dcterms:modified>
</cp:coreProperties>
</file>