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82" r:id="rId6"/>
    <p:sldId id="269" r:id="rId7"/>
    <p:sldId id="271" r:id="rId8"/>
    <p:sldId id="272" r:id="rId9"/>
    <p:sldId id="273" r:id="rId10"/>
    <p:sldId id="274" r:id="rId11"/>
    <p:sldId id="270" r:id="rId12"/>
    <p:sldId id="268" r:id="rId13"/>
    <p:sldId id="262" r:id="rId14"/>
    <p:sldId id="263" r:id="rId15"/>
    <p:sldId id="265" r:id="rId16"/>
    <p:sldId id="266" r:id="rId17"/>
    <p:sldId id="277" r:id="rId18"/>
    <p:sldId id="283" r:id="rId19"/>
    <p:sldId id="279"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7DE856-D2DA-F84A-9F6B-262B19A2809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A6373E3-A0D8-8B4D-9A3B-93E684559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4D6D810-A592-EB4C-8775-6E12FD16C082}"/>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5" name="Alt Bilgi Yer Tutucusu 4">
            <a:extLst>
              <a:ext uri="{FF2B5EF4-FFF2-40B4-BE49-F238E27FC236}">
                <a16:creationId xmlns:a16="http://schemas.microsoft.com/office/drawing/2014/main" id="{B13D9C72-6A8C-D442-8011-E2839ECB60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662327D-5B66-9644-95A2-A85630C64EDF}"/>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179285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800A9A-17EA-7E4D-A711-A0D498F4876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42ED2D3-6F76-1442-8354-103A5EA2843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F02E78-7C6F-1E44-9B75-C1B18A846AFC}"/>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5" name="Alt Bilgi Yer Tutucusu 4">
            <a:extLst>
              <a:ext uri="{FF2B5EF4-FFF2-40B4-BE49-F238E27FC236}">
                <a16:creationId xmlns:a16="http://schemas.microsoft.com/office/drawing/2014/main" id="{DB7DAC26-07DE-6142-BAD8-0AA58F557E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A7A605-2A7E-0B42-A698-5EA661E8E341}"/>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379656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63A21E3-B98D-6A40-8EE1-09216FB036B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4ACBF4A-A995-844C-9201-A1DA5F2722A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8EAAF87-B873-5A4C-BCF5-382F88756E14}"/>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5" name="Alt Bilgi Yer Tutucusu 4">
            <a:extLst>
              <a:ext uri="{FF2B5EF4-FFF2-40B4-BE49-F238E27FC236}">
                <a16:creationId xmlns:a16="http://schemas.microsoft.com/office/drawing/2014/main" id="{1656C5E0-81D5-5044-90F2-6B8C3591B8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1B465A-BB06-DC41-9BF0-F2619F6497C6}"/>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81559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A0988F-5EC9-784F-AB8F-44278A7E407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74C7DCD-5621-7145-86FB-9D8C4C3F35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107EBA-60F5-A94E-B23A-BB7F8CDD3F0D}"/>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5" name="Alt Bilgi Yer Tutucusu 4">
            <a:extLst>
              <a:ext uri="{FF2B5EF4-FFF2-40B4-BE49-F238E27FC236}">
                <a16:creationId xmlns:a16="http://schemas.microsoft.com/office/drawing/2014/main" id="{A686E057-907B-E54B-A9B5-FB9BF88850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EDE7DC-365D-734F-9037-8477A817A4D8}"/>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160760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CBB81D-F862-514E-897F-D704E67677E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42FDED5-EDFE-AD41-9F89-C7D1615CE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DA0AE7A-1920-9C4D-A636-BF7DD759C170}"/>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5" name="Alt Bilgi Yer Tutucusu 4">
            <a:extLst>
              <a:ext uri="{FF2B5EF4-FFF2-40B4-BE49-F238E27FC236}">
                <a16:creationId xmlns:a16="http://schemas.microsoft.com/office/drawing/2014/main" id="{3F9D350A-1BDB-224F-881F-F18FC06EA7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E50F93-257F-9C42-8FA3-674A2095D8B4}"/>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272585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EF06A8-7BA4-8449-B076-30B55E74424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B6C3074-DCC5-E540-A2A3-0F71B3ABB4E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8A5DF3F-641D-ED49-B1D4-5BB542E65EC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BFA5D7C-7863-3F49-9C5A-A98397AB8CA0}"/>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6" name="Alt Bilgi Yer Tutucusu 5">
            <a:extLst>
              <a:ext uri="{FF2B5EF4-FFF2-40B4-BE49-F238E27FC236}">
                <a16:creationId xmlns:a16="http://schemas.microsoft.com/office/drawing/2014/main" id="{9AB66A6D-7889-9240-9176-107C8882478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26A7FE8-13F3-D543-8F4F-5CD9045F830F}"/>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390848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4B67F0-A33A-0040-8455-AC6055FA98F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2D82191-0277-9641-AAA7-AAB6F95992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9962EF4-D533-7846-9B93-ADAFD39F220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C7F8D8F-4E2C-DE42-B54F-FFF359CC8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14F5AA4-6C9C-0345-9444-07A9D9E8494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25BCC94-55A5-3446-94AF-1DAABABD82DE}"/>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8" name="Alt Bilgi Yer Tutucusu 7">
            <a:extLst>
              <a:ext uri="{FF2B5EF4-FFF2-40B4-BE49-F238E27FC236}">
                <a16:creationId xmlns:a16="http://schemas.microsoft.com/office/drawing/2014/main" id="{8F045E4C-5D9B-7F4F-A369-8F269EBFADC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72B74FB-2F48-EE4A-9BBE-38D01721A6CF}"/>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322768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348094-7F12-6A4D-95BF-40358228A65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484DC15-C4E1-7B46-9CE3-3410102C29DD}"/>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4" name="Alt Bilgi Yer Tutucusu 3">
            <a:extLst>
              <a:ext uri="{FF2B5EF4-FFF2-40B4-BE49-F238E27FC236}">
                <a16:creationId xmlns:a16="http://schemas.microsoft.com/office/drawing/2014/main" id="{897B314A-A8FE-9846-BEC4-56DFC2F3B76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28870AB-FDE2-5843-8823-0974AC73F077}"/>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89793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336E241-E578-AD40-8D6F-6895CFBFB6AD}"/>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3" name="Alt Bilgi Yer Tutucusu 2">
            <a:extLst>
              <a:ext uri="{FF2B5EF4-FFF2-40B4-BE49-F238E27FC236}">
                <a16:creationId xmlns:a16="http://schemas.microsoft.com/office/drawing/2014/main" id="{A9892B93-2E27-994D-87B5-A10A875ED1B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EEA7E72-D970-E345-9D53-C2AAE1CBC85D}"/>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191411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E3984D-4994-A345-B8E7-B050780FEB5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F2231CE-A199-E848-88E5-6D7B6A1939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0BB2C04-FA3E-9F41-8657-716952D2E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0E8A325-DE06-7D41-8213-267560899D13}"/>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6" name="Alt Bilgi Yer Tutucusu 5">
            <a:extLst>
              <a:ext uri="{FF2B5EF4-FFF2-40B4-BE49-F238E27FC236}">
                <a16:creationId xmlns:a16="http://schemas.microsoft.com/office/drawing/2014/main" id="{38E9FCD3-D966-1B48-B8B7-6BB3D3EE47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3EC8B89-2158-6F47-B501-26FD8F5C1146}"/>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294807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5646E5-C4CB-E149-8D62-1462FD946D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D43BEB8-C789-364F-B45B-FCC044F796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665FF2D-553E-924F-9E1C-19A817E88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F8CB9DC-E79F-134F-8B74-CA7434C2635C}"/>
              </a:ext>
            </a:extLst>
          </p:cNvPr>
          <p:cNvSpPr>
            <a:spLocks noGrp="1"/>
          </p:cNvSpPr>
          <p:nvPr>
            <p:ph type="dt" sz="half" idx="10"/>
          </p:nvPr>
        </p:nvSpPr>
        <p:spPr/>
        <p:txBody>
          <a:bodyPr/>
          <a:lstStyle/>
          <a:p>
            <a:fld id="{39A7DF5F-3B1D-E04F-A514-12965B5A6746}" type="datetimeFigureOut">
              <a:rPr lang="tr-TR"/>
              <a:t>6.12.2021</a:t>
            </a:fld>
            <a:endParaRPr lang="tr-TR"/>
          </a:p>
        </p:txBody>
      </p:sp>
      <p:sp>
        <p:nvSpPr>
          <p:cNvPr id="6" name="Alt Bilgi Yer Tutucusu 5">
            <a:extLst>
              <a:ext uri="{FF2B5EF4-FFF2-40B4-BE49-F238E27FC236}">
                <a16:creationId xmlns:a16="http://schemas.microsoft.com/office/drawing/2014/main" id="{4DF49649-1F76-4644-BFEE-31AFF22ACA8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9B2F4D-4FA7-7046-AA67-6E4D95BE38A1}"/>
              </a:ext>
            </a:extLst>
          </p:cNvPr>
          <p:cNvSpPr>
            <a:spLocks noGrp="1"/>
          </p:cNvSpPr>
          <p:nvPr>
            <p:ph type="sldNum" sz="quarter" idx="12"/>
          </p:nvPr>
        </p:nvSpPr>
        <p:spPr/>
        <p:txBody>
          <a:bodyPr/>
          <a:lstStyle/>
          <a:p>
            <a:fld id="{464DAA89-60E6-A34B-9E63-0A0ED13AF811}" type="slidenum">
              <a:rPr lang="tr-TR"/>
              <a:t>‹#›</a:t>
            </a:fld>
            <a:endParaRPr lang="tr-TR"/>
          </a:p>
        </p:txBody>
      </p:sp>
    </p:spTree>
    <p:extLst>
      <p:ext uri="{BB962C8B-B14F-4D97-AF65-F5344CB8AC3E}">
        <p14:creationId xmlns:p14="http://schemas.microsoft.com/office/powerpoint/2010/main" val="265455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94965E6-5323-2C48-A7D9-6ADA2EE7B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D51D2C3-0CAF-6145-B54A-E5B70CE6E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4BFCD9-FF18-7E4B-A9EC-4B37F3B1D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7DF5F-3B1D-E04F-A514-12965B5A6746}" type="datetimeFigureOut">
              <a:rPr lang="tr-TR"/>
              <a:t>6.12.2021</a:t>
            </a:fld>
            <a:endParaRPr lang="tr-TR"/>
          </a:p>
        </p:txBody>
      </p:sp>
      <p:sp>
        <p:nvSpPr>
          <p:cNvPr id="5" name="Alt Bilgi Yer Tutucusu 4">
            <a:extLst>
              <a:ext uri="{FF2B5EF4-FFF2-40B4-BE49-F238E27FC236}">
                <a16:creationId xmlns:a16="http://schemas.microsoft.com/office/drawing/2014/main" id="{8CAA330C-C74A-3647-BE7E-007E35E5F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52823E4-FD17-384A-9E2D-EEB48955C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DAA89-60E6-A34B-9E63-0A0ED13AF811}" type="slidenum">
              <a:rPr lang="tr-TR"/>
              <a:t>‹#›</a:t>
            </a:fld>
            <a:endParaRPr lang="tr-TR"/>
          </a:p>
        </p:txBody>
      </p:sp>
    </p:spTree>
    <p:extLst>
      <p:ext uri="{BB962C8B-B14F-4D97-AF65-F5344CB8AC3E}">
        <p14:creationId xmlns:p14="http://schemas.microsoft.com/office/powerpoint/2010/main" val="32521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hyperlink" Target="https://www.hurriyet.com.tr/haberleri/nasa" TargetMode="External" /><Relationship Id="rId2" Type="http://schemas.openxmlformats.org/officeDocument/2006/relationships/hyperlink" Target="https://tr.m.wikipedia.org/wiki/NASA#:~:text=NASA%20(%C4%B0ngilizce%3A%20National%20Aeronautics%20and,Ba%C5%9Fkan%C4%B1%20Dwight%20Eisenhower%20taraf%C4%B1ndan%20kurulmu%C5%9Ftur" TargetMode="External" /><Relationship Id="rId1" Type="http://schemas.openxmlformats.org/officeDocument/2006/relationships/slideLayout" Target="../slideLayouts/slideLayout2.xml" /><Relationship Id="rId4" Type="http://schemas.openxmlformats.org/officeDocument/2006/relationships/hyperlink" Target="https://translate.google.com/?hl=tr" TargetMode="External" /></Relationships>
</file>

<file path=ppt/slides/_rels/slide1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a:extLst>
              <a:ext uri="{FF2B5EF4-FFF2-40B4-BE49-F238E27FC236}">
                <a16:creationId xmlns:a16="http://schemas.microsoft.com/office/drawing/2014/main" id="{7A3EBC42-2AFB-C24D-AFC5-B62E3742C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12" y="-439614"/>
            <a:ext cx="13432691" cy="7297614"/>
          </a:xfrm>
          <a:prstGeom prst="rect">
            <a:avLst/>
          </a:prstGeom>
        </p:spPr>
      </p:pic>
    </p:spTree>
    <p:extLst>
      <p:ext uri="{BB962C8B-B14F-4D97-AF65-F5344CB8AC3E}">
        <p14:creationId xmlns:p14="http://schemas.microsoft.com/office/powerpoint/2010/main" val="269746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8497052-03E9-924A-9797-068945DDE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0"/>
          </a:xfrm>
          <a:prstGeom prst="rect">
            <a:avLst/>
          </a:prstGeom>
        </p:spPr>
      </p:pic>
      <p:sp>
        <p:nvSpPr>
          <p:cNvPr id="5" name="Metin kutusu 4">
            <a:extLst>
              <a:ext uri="{FF2B5EF4-FFF2-40B4-BE49-F238E27FC236}">
                <a16:creationId xmlns:a16="http://schemas.microsoft.com/office/drawing/2014/main" id="{00D64543-D1D6-8145-90FA-2EFAEFE0550B}"/>
              </a:ext>
            </a:extLst>
          </p:cNvPr>
          <p:cNvSpPr txBox="1"/>
          <p:nvPr/>
        </p:nvSpPr>
        <p:spPr>
          <a:xfrm>
            <a:off x="5179768" y="2514600"/>
            <a:ext cx="1828800" cy="1828800"/>
          </a:xfrm>
          <a:prstGeom prst="rect">
            <a:avLst/>
          </a:prstGeom>
          <a:noFill/>
        </p:spPr>
        <p:txBody>
          <a:bodyPr wrap="square" rtlCol="0">
            <a:spAutoFit/>
          </a:bodyPr>
          <a:lstStyle/>
          <a:p>
            <a:pPr algn="l"/>
            <a:endParaRPr lang="tr-TR"/>
          </a:p>
        </p:txBody>
      </p:sp>
      <p:sp>
        <p:nvSpPr>
          <p:cNvPr id="7" name="Metin kutusu 6">
            <a:extLst>
              <a:ext uri="{FF2B5EF4-FFF2-40B4-BE49-F238E27FC236}">
                <a16:creationId xmlns:a16="http://schemas.microsoft.com/office/drawing/2014/main" id="{8AE1B88C-F143-5447-B594-7160DC43C5A3}"/>
              </a:ext>
            </a:extLst>
          </p:cNvPr>
          <p:cNvSpPr txBox="1"/>
          <p:nvPr/>
        </p:nvSpPr>
        <p:spPr>
          <a:xfrm>
            <a:off x="1222863" y="2127451"/>
            <a:ext cx="9152059" cy="1938992"/>
          </a:xfrm>
          <a:prstGeom prst="rect">
            <a:avLst/>
          </a:prstGeom>
          <a:noFill/>
        </p:spPr>
        <p:txBody>
          <a:bodyPr wrap="square" rtlCol="0">
            <a:spAutoFit/>
          </a:bodyPr>
          <a:lstStyle/>
          <a:p>
            <a:pPr algn="l"/>
            <a:r>
              <a:rPr lang="tr-TR" sz="4000">
                <a:solidFill>
                  <a:schemeClr val="bg1"/>
                </a:solidFill>
              </a:rPr>
              <a:t>NASA's predecessor, NACA, was founded in 1915. NACA (National Advisory Committee for Aeronautics) was working on airplanes.</a:t>
            </a:r>
          </a:p>
        </p:txBody>
      </p:sp>
    </p:spTree>
    <p:extLst>
      <p:ext uri="{BB962C8B-B14F-4D97-AF65-F5344CB8AC3E}">
        <p14:creationId xmlns:p14="http://schemas.microsoft.com/office/powerpoint/2010/main" val="364814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764C0B87-5B22-4344-806C-C4CC1A54B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09903" y="0"/>
            <a:ext cx="12466760" cy="6858000"/>
          </a:xfrm>
          <a:prstGeom prst="rect">
            <a:avLst/>
          </a:prstGeom>
        </p:spPr>
      </p:pic>
      <p:sp>
        <p:nvSpPr>
          <p:cNvPr id="5" name="Metin kutusu 4">
            <a:extLst>
              <a:ext uri="{FF2B5EF4-FFF2-40B4-BE49-F238E27FC236}">
                <a16:creationId xmlns:a16="http://schemas.microsoft.com/office/drawing/2014/main" id="{B11BE857-F9AB-664A-8E55-362A854457FF}"/>
              </a:ext>
            </a:extLst>
          </p:cNvPr>
          <p:cNvSpPr txBox="1"/>
          <p:nvPr/>
        </p:nvSpPr>
        <p:spPr>
          <a:xfrm>
            <a:off x="5207244" y="2514600"/>
            <a:ext cx="1828800" cy="1828800"/>
          </a:xfrm>
          <a:prstGeom prst="rect">
            <a:avLst/>
          </a:prstGeom>
          <a:noFill/>
        </p:spPr>
        <p:txBody>
          <a:bodyPr wrap="square" rtlCol="0">
            <a:spAutoFit/>
          </a:bodyPr>
          <a:lstStyle/>
          <a:p>
            <a:pPr algn="l"/>
            <a:endParaRPr lang="tr-TR"/>
          </a:p>
        </p:txBody>
      </p:sp>
      <p:sp>
        <p:nvSpPr>
          <p:cNvPr id="7" name="Metin kutusu 6">
            <a:extLst>
              <a:ext uri="{FF2B5EF4-FFF2-40B4-BE49-F238E27FC236}">
                <a16:creationId xmlns:a16="http://schemas.microsoft.com/office/drawing/2014/main" id="{64D712D0-0810-3349-8347-00A6CF7D05B7}"/>
              </a:ext>
            </a:extLst>
          </p:cNvPr>
          <p:cNvSpPr txBox="1"/>
          <p:nvPr/>
        </p:nvSpPr>
        <p:spPr>
          <a:xfrm>
            <a:off x="388326" y="2254811"/>
            <a:ext cx="11466635" cy="2800767"/>
          </a:xfrm>
          <a:prstGeom prst="rect">
            <a:avLst/>
          </a:prstGeom>
          <a:noFill/>
        </p:spPr>
        <p:txBody>
          <a:bodyPr wrap="square" rtlCol="0">
            <a:spAutoFit/>
          </a:bodyPr>
          <a:lstStyle/>
          <a:p>
            <a:pPr algn="l"/>
            <a:r>
              <a:rPr lang="tr-TR" sz="4400">
                <a:solidFill>
                  <a:srgbClr val="FFFF00"/>
                </a:solidFill>
              </a:rPr>
              <a:t>It has become the unit that directs the designs of all warplanes of the United States.He had been working on supersonic rocket planes like the Bell X-1 since 1946.</a:t>
            </a:r>
          </a:p>
        </p:txBody>
      </p:sp>
    </p:spTree>
    <p:extLst>
      <p:ext uri="{BB962C8B-B14F-4D97-AF65-F5344CB8AC3E}">
        <p14:creationId xmlns:p14="http://schemas.microsoft.com/office/powerpoint/2010/main" val="277369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FD6E9B9-15D9-734F-8AD0-CE2DC3112CD2}"/>
              </a:ext>
            </a:extLst>
          </p:cNvPr>
          <p:cNvSpPr txBox="1"/>
          <p:nvPr/>
        </p:nvSpPr>
        <p:spPr>
          <a:xfrm>
            <a:off x="5179768" y="2514600"/>
            <a:ext cx="1828800" cy="1828800"/>
          </a:xfrm>
          <a:prstGeom prst="rect">
            <a:avLst/>
          </a:prstGeom>
          <a:noFill/>
        </p:spPr>
        <p:txBody>
          <a:bodyPr wrap="square" rtlCol="0">
            <a:spAutoFit/>
          </a:bodyPr>
          <a:lstStyle/>
          <a:p>
            <a:pPr algn="l"/>
            <a:endParaRPr lang="tr-TR"/>
          </a:p>
        </p:txBody>
      </p:sp>
      <p:sp>
        <p:nvSpPr>
          <p:cNvPr id="6" name="Metin kutusu 5">
            <a:extLst>
              <a:ext uri="{FF2B5EF4-FFF2-40B4-BE49-F238E27FC236}">
                <a16:creationId xmlns:a16="http://schemas.microsoft.com/office/drawing/2014/main" id="{CC921F8E-837F-EF44-8A8B-7F2C1957595F}"/>
              </a:ext>
            </a:extLst>
          </p:cNvPr>
          <p:cNvSpPr txBox="1"/>
          <p:nvPr/>
        </p:nvSpPr>
        <p:spPr>
          <a:xfrm>
            <a:off x="727013" y="1110029"/>
            <a:ext cx="10734309" cy="3416320"/>
          </a:xfrm>
          <a:prstGeom prst="rect">
            <a:avLst/>
          </a:prstGeom>
          <a:noFill/>
        </p:spPr>
        <p:txBody>
          <a:bodyPr wrap="square" rtlCol="0">
            <a:spAutoFit/>
          </a:bodyPr>
          <a:lstStyle/>
          <a:p>
            <a:pPr algn="l"/>
            <a:r>
              <a:rPr lang="tr-TR" sz="3600">
                <a:solidFill>
                  <a:schemeClr val="bg1"/>
                </a:solidFill>
              </a:rPr>
              <a:t>II. German aerodynamic experts who joined NACA after World War II make great contributions to the institution. In particular, progress has been made in the design of jet engines and supersonic aircraft. On July 29, 1958, US President Dwight D. Eisenhower passed the law that changed the name of the institution to NASA.</a:t>
            </a:r>
          </a:p>
        </p:txBody>
      </p:sp>
      <p:pic>
        <p:nvPicPr>
          <p:cNvPr id="7" name="Resim 7">
            <a:extLst>
              <a:ext uri="{FF2B5EF4-FFF2-40B4-BE49-F238E27FC236}">
                <a16:creationId xmlns:a16="http://schemas.microsoft.com/office/drawing/2014/main" id="{592EFA96-F5E1-E447-9098-8B0EB8D186E6}"/>
              </a:ext>
            </a:extLst>
          </p:cNvPr>
          <p:cNvPicPr>
            <a:picLocks noChangeAspect="1"/>
          </p:cNvPicPr>
          <p:nvPr/>
        </p:nvPicPr>
        <p:blipFill rotWithShape="1">
          <a:blip r:embed="rId2">
            <a:extLst>
              <a:ext uri="{28A0092B-C50C-407E-A947-70E740481C1C}">
                <a14:useLocalDpi xmlns:a14="http://schemas.microsoft.com/office/drawing/2010/main" val="0"/>
              </a:ext>
            </a:extLst>
          </a:blip>
          <a:srcRect l="21646" t="7952" r="21973" b="8367"/>
          <a:stretch/>
        </p:blipFill>
        <p:spPr>
          <a:xfrm>
            <a:off x="8869241" y="4343400"/>
            <a:ext cx="2592082" cy="1868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282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FBB22C7D-6A6E-A949-A0F1-730FC86186D6}"/>
              </a:ext>
            </a:extLst>
          </p:cNvPr>
          <p:cNvSpPr txBox="1"/>
          <p:nvPr/>
        </p:nvSpPr>
        <p:spPr>
          <a:xfrm>
            <a:off x="728663" y="898594"/>
            <a:ext cx="10547471" cy="5078313"/>
          </a:xfrm>
          <a:prstGeom prst="rect">
            <a:avLst/>
          </a:prstGeom>
          <a:noFill/>
        </p:spPr>
        <p:txBody>
          <a:bodyPr wrap="square" rtlCol="0">
            <a:spAutoFit/>
          </a:bodyPr>
          <a:lstStyle/>
          <a:p>
            <a:pPr algn="l"/>
            <a:r>
              <a:rPr lang="tr-TR" sz="3600">
                <a:solidFill>
                  <a:schemeClr val="bg1"/>
                </a:solidFill>
              </a:rPr>
              <a:t>NASA's space studies so far have been largely successful, but cost the USA billions of dollars. Especially the Apollo program, Skylab, space shuttle programs that resulted in the Moon landing required huge expenditures. However, it is calculated that the previous expenditures will be very small, besides the large space stations, Moon station and Mars expedition programs that are expected to be realized towards the 21st century.</a:t>
            </a:r>
          </a:p>
        </p:txBody>
      </p:sp>
      <p:pic>
        <p:nvPicPr>
          <p:cNvPr id="3" name="Resim 4">
            <a:extLst>
              <a:ext uri="{FF2B5EF4-FFF2-40B4-BE49-F238E27FC236}">
                <a16:creationId xmlns:a16="http://schemas.microsoft.com/office/drawing/2014/main" id="{9BF03C92-B42D-124E-8E32-97F4570C6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5968" y="340703"/>
            <a:ext cx="2726032" cy="802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185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3DB0DBB2-720A-CD4D-AD8D-99D1DC837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94" y="0"/>
            <a:ext cx="12312894" cy="6989886"/>
          </a:xfrm>
          <a:prstGeom prst="rect">
            <a:avLst/>
          </a:prstGeom>
        </p:spPr>
      </p:pic>
      <p:sp>
        <p:nvSpPr>
          <p:cNvPr id="5" name="Metin kutusu 4">
            <a:extLst>
              <a:ext uri="{FF2B5EF4-FFF2-40B4-BE49-F238E27FC236}">
                <a16:creationId xmlns:a16="http://schemas.microsoft.com/office/drawing/2014/main" id="{BDDDD9A5-29A0-EE4C-8BAB-EA12E83FA795}"/>
              </a:ext>
            </a:extLst>
          </p:cNvPr>
          <p:cNvSpPr txBox="1"/>
          <p:nvPr/>
        </p:nvSpPr>
        <p:spPr>
          <a:xfrm>
            <a:off x="1019907" y="1140802"/>
            <a:ext cx="3925765" cy="1015663"/>
          </a:xfrm>
          <a:prstGeom prst="rect">
            <a:avLst/>
          </a:prstGeom>
          <a:noFill/>
        </p:spPr>
        <p:txBody>
          <a:bodyPr wrap="square" rtlCol="0">
            <a:spAutoFit/>
          </a:bodyPr>
          <a:lstStyle/>
          <a:p>
            <a:pPr algn="l"/>
            <a:r>
              <a:rPr lang="tr-TR" sz="6000" b="1">
                <a:solidFill>
                  <a:srgbClr val="FFFF00"/>
                </a:solidFill>
              </a:rPr>
              <a:t>NASA</a:t>
            </a:r>
          </a:p>
        </p:txBody>
      </p:sp>
      <p:sp>
        <p:nvSpPr>
          <p:cNvPr id="6" name="Metin kutusu 5">
            <a:extLst>
              <a:ext uri="{FF2B5EF4-FFF2-40B4-BE49-F238E27FC236}">
                <a16:creationId xmlns:a16="http://schemas.microsoft.com/office/drawing/2014/main" id="{FD1F9B8C-322E-1A47-A0E3-244DD9775490}"/>
              </a:ext>
            </a:extLst>
          </p:cNvPr>
          <p:cNvSpPr txBox="1"/>
          <p:nvPr/>
        </p:nvSpPr>
        <p:spPr>
          <a:xfrm>
            <a:off x="1118820" y="2624602"/>
            <a:ext cx="10849710" cy="707886"/>
          </a:xfrm>
          <a:prstGeom prst="rect">
            <a:avLst/>
          </a:prstGeom>
          <a:noFill/>
        </p:spPr>
        <p:txBody>
          <a:bodyPr wrap="square" rtlCol="0">
            <a:spAutoFit/>
          </a:bodyPr>
          <a:lstStyle/>
          <a:p>
            <a:pPr algn="l"/>
            <a:r>
              <a:rPr lang="tr-TR" sz="4000" b="1" i="0">
                <a:solidFill>
                  <a:schemeClr val="bg1"/>
                </a:solidFill>
                <a:effectLst/>
                <a:latin typeface="Segoe,Segoe UI,DejaVu Sans,Trebuchet MS,Verdana"/>
              </a:rPr>
              <a:t>"National Aeronautics and Space Administration" </a:t>
            </a:r>
            <a:endParaRPr lang="tr-TR" sz="4000" b="1">
              <a:solidFill>
                <a:schemeClr val="bg1"/>
              </a:solidFill>
            </a:endParaRPr>
          </a:p>
        </p:txBody>
      </p:sp>
    </p:spTree>
    <p:extLst>
      <p:ext uri="{BB962C8B-B14F-4D97-AF65-F5344CB8AC3E}">
        <p14:creationId xmlns:p14="http://schemas.microsoft.com/office/powerpoint/2010/main" val="105510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AAFD1DC3-FB95-B645-BA20-3E78181D564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3095" y="725365"/>
            <a:ext cx="4626953" cy="5348695"/>
          </a:xfrm>
          <a:prstGeom prst="rect">
            <a:avLst/>
          </a:prstGeom>
          <a:ln>
            <a:noFill/>
          </a:ln>
          <a:effectLst>
            <a:softEdge rad="112500"/>
          </a:effectLst>
        </p:spPr>
      </p:pic>
      <p:pic>
        <p:nvPicPr>
          <p:cNvPr id="6" name="Resim 6">
            <a:extLst>
              <a:ext uri="{FF2B5EF4-FFF2-40B4-BE49-F238E27FC236}">
                <a16:creationId xmlns:a16="http://schemas.microsoft.com/office/drawing/2014/main" id="{F9365D73-66F6-B84A-847D-76DEF47455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725365"/>
            <a:ext cx="5181600" cy="5348695"/>
          </a:xfrm>
          <a:prstGeom prst="rect">
            <a:avLst/>
          </a:prstGeom>
          <a:ln>
            <a:noFill/>
          </a:ln>
          <a:effectLst>
            <a:softEdge rad="112500"/>
          </a:effectLst>
        </p:spPr>
      </p:pic>
    </p:spTree>
    <p:extLst>
      <p:ext uri="{BB962C8B-B14F-4D97-AF65-F5344CB8AC3E}">
        <p14:creationId xmlns:p14="http://schemas.microsoft.com/office/powerpoint/2010/main" val="13173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205EAFD-823C-FA4F-84E8-55B4700391FA}"/>
              </a:ext>
            </a:extLst>
          </p:cNvPr>
          <p:cNvSpPr txBox="1"/>
          <p:nvPr/>
        </p:nvSpPr>
        <p:spPr>
          <a:xfrm>
            <a:off x="1157286" y="813290"/>
            <a:ext cx="8118599" cy="1077218"/>
          </a:xfrm>
          <a:prstGeom prst="rect">
            <a:avLst/>
          </a:prstGeom>
          <a:noFill/>
        </p:spPr>
        <p:txBody>
          <a:bodyPr wrap="square" rtlCol="0">
            <a:spAutoFit/>
          </a:bodyPr>
          <a:lstStyle/>
          <a:p>
            <a:pPr algn="l"/>
            <a:r>
              <a:rPr lang="tr-TR" sz="3200">
                <a:solidFill>
                  <a:schemeClr val="bg1"/>
                </a:solidFill>
              </a:rPr>
              <a:t>NASA has created a Planetary Protection Unit is case there is life on Other planets.</a:t>
            </a:r>
          </a:p>
        </p:txBody>
      </p:sp>
      <p:pic>
        <p:nvPicPr>
          <p:cNvPr id="5" name="Resim 5">
            <a:extLst>
              <a:ext uri="{FF2B5EF4-FFF2-40B4-BE49-F238E27FC236}">
                <a16:creationId xmlns:a16="http://schemas.microsoft.com/office/drawing/2014/main" id="{D384C6DB-D6D4-084D-8D44-2259B2C1E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558" y="2234710"/>
            <a:ext cx="6477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067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FC2BBE4B-BC54-0F4D-8600-3185F6509CE8}"/>
              </a:ext>
            </a:extLst>
          </p:cNvPr>
          <p:cNvSpPr txBox="1"/>
          <p:nvPr/>
        </p:nvSpPr>
        <p:spPr>
          <a:xfrm>
            <a:off x="1486998" y="934183"/>
            <a:ext cx="7722943" cy="1200329"/>
          </a:xfrm>
          <a:prstGeom prst="rect">
            <a:avLst/>
          </a:prstGeom>
          <a:noFill/>
        </p:spPr>
        <p:txBody>
          <a:bodyPr wrap="square" rtlCol="0">
            <a:spAutoFit/>
          </a:bodyPr>
          <a:lstStyle/>
          <a:p>
            <a:pPr algn="l"/>
            <a:r>
              <a:rPr lang="tr-TR" sz="3600">
                <a:solidFill>
                  <a:schemeClr val="bg1"/>
                </a:solidFill>
              </a:rPr>
              <a:t>Ather NASA’s probe landed on Mars, 3 Yemenis sued NASA.</a:t>
            </a:r>
          </a:p>
        </p:txBody>
      </p:sp>
      <p:pic>
        <p:nvPicPr>
          <p:cNvPr id="5" name="Resim 5">
            <a:extLst>
              <a:ext uri="{FF2B5EF4-FFF2-40B4-BE49-F238E27FC236}">
                <a16:creationId xmlns:a16="http://schemas.microsoft.com/office/drawing/2014/main" id="{D2CC5FA2-168F-B845-92B1-C32F9C4A5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480" y="2290512"/>
            <a:ext cx="6279173" cy="4021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4781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826F14-3F70-BB46-AFEA-B91121445763}"/>
              </a:ext>
            </a:extLst>
          </p:cNvPr>
          <p:cNvSpPr>
            <a:spLocks noGrp="1"/>
          </p:cNvSpPr>
          <p:nvPr>
            <p:ph type="title"/>
          </p:nvPr>
        </p:nvSpPr>
        <p:spPr/>
        <p:txBody>
          <a:bodyPr>
            <a:normAutofit/>
          </a:bodyPr>
          <a:lstStyle/>
          <a:p>
            <a:r>
              <a:rPr lang="tr-TR" sz="6000" b="1">
                <a:solidFill>
                  <a:srgbClr val="C00000"/>
                </a:solidFill>
              </a:rPr>
              <a:t>REFERENCES</a:t>
            </a:r>
          </a:p>
        </p:txBody>
      </p:sp>
      <p:sp>
        <p:nvSpPr>
          <p:cNvPr id="3" name="İçerik Yer Tutucusu 2">
            <a:extLst>
              <a:ext uri="{FF2B5EF4-FFF2-40B4-BE49-F238E27FC236}">
                <a16:creationId xmlns:a16="http://schemas.microsoft.com/office/drawing/2014/main" id="{115B0E81-AF5F-9A43-8674-504AA760ADAD}"/>
              </a:ext>
            </a:extLst>
          </p:cNvPr>
          <p:cNvSpPr>
            <a:spLocks noGrp="1"/>
          </p:cNvSpPr>
          <p:nvPr>
            <p:ph idx="1"/>
          </p:nvPr>
        </p:nvSpPr>
        <p:spPr/>
        <p:txBody>
          <a:bodyPr/>
          <a:lstStyle/>
          <a:p>
            <a:r>
              <a:rPr lang="tr-TR">
                <a:hlinkClick r:id="rId2"/>
              </a:rPr>
              <a:t>https://tr.m.wikipedia.org/wiki/NASA#:~:text=NASA%20(%C4%B0ngilizce%3A%20National%20Aeronautics%20and,Ba%C5%9Fkan%C4%B1%20Dwight%20Eisenhower%20taraf%C4%B1ndan%20kurulmu%C5%9Ftur</a:t>
            </a:r>
            <a:r>
              <a:rPr lang="tr-TR"/>
              <a:t>.</a:t>
            </a:r>
          </a:p>
          <a:p>
            <a:r>
              <a:rPr lang="tr-TR">
                <a:hlinkClick r:id="rId3"/>
              </a:rPr>
              <a:t>https://www.hurriyet.com.tr/haberleri/nasa</a:t>
            </a:r>
            <a:endParaRPr lang="tr-TR"/>
          </a:p>
          <a:p>
            <a:r>
              <a:rPr lang="tr-TR">
                <a:hlinkClick r:id="rId4"/>
              </a:rPr>
              <a:t>https://translate.google.com/?hl=tr</a:t>
            </a:r>
            <a:endParaRPr lang="tr-TR"/>
          </a:p>
          <a:p>
            <a:endParaRPr lang="tr-TR"/>
          </a:p>
        </p:txBody>
      </p:sp>
    </p:spTree>
    <p:extLst>
      <p:ext uri="{BB962C8B-B14F-4D97-AF65-F5344CB8AC3E}">
        <p14:creationId xmlns:p14="http://schemas.microsoft.com/office/powerpoint/2010/main" val="259469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BCA15FE5-569C-5643-9025-2253DCF6F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Metin kutusu 8">
            <a:extLst>
              <a:ext uri="{FF2B5EF4-FFF2-40B4-BE49-F238E27FC236}">
                <a16:creationId xmlns:a16="http://schemas.microsoft.com/office/drawing/2014/main" id="{BEC16949-9134-0246-8C4B-E9E0DB4BF196}"/>
              </a:ext>
            </a:extLst>
          </p:cNvPr>
          <p:cNvSpPr txBox="1"/>
          <p:nvPr/>
        </p:nvSpPr>
        <p:spPr>
          <a:xfrm>
            <a:off x="975944" y="1250706"/>
            <a:ext cx="7222881" cy="1569660"/>
          </a:xfrm>
          <a:prstGeom prst="rect">
            <a:avLst/>
          </a:prstGeom>
          <a:noFill/>
        </p:spPr>
        <p:txBody>
          <a:bodyPr wrap="square" rtlCol="0">
            <a:spAutoFit/>
          </a:bodyPr>
          <a:lstStyle/>
          <a:p>
            <a:pPr algn="l"/>
            <a:r>
              <a:rPr lang="tr-TR" sz="9600" b="1">
                <a:solidFill>
                  <a:srgbClr val="FFFF00"/>
                </a:solidFill>
              </a:rPr>
              <a:t>PREPARER</a:t>
            </a:r>
          </a:p>
        </p:txBody>
      </p:sp>
      <p:sp>
        <p:nvSpPr>
          <p:cNvPr id="10" name="Metin kutusu 9">
            <a:extLst>
              <a:ext uri="{FF2B5EF4-FFF2-40B4-BE49-F238E27FC236}">
                <a16:creationId xmlns:a16="http://schemas.microsoft.com/office/drawing/2014/main" id="{44A4EB22-8311-0C48-89EC-009062BF0F09}"/>
              </a:ext>
            </a:extLst>
          </p:cNvPr>
          <p:cNvSpPr txBox="1"/>
          <p:nvPr/>
        </p:nvSpPr>
        <p:spPr>
          <a:xfrm>
            <a:off x="2388210" y="3957857"/>
            <a:ext cx="3447684" cy="584775"/>
          </a:xfrm>
          <a:prstGeom prst="rect">
            <a:avLst/>
          </a:prstGeom>
          <a:noFill/>
        </p:spPr>
        <p:txBody>
          <a:bodyPr wrap="square" rtlCol="0">
            <a:spAutoFit/>
          </a:bodyPr>
          <a:lstStyle/>
          <a:p>
            <a:pPr algn="l"/>
            <a:r>
              <a:rPr lang="tr-TR" sz="3200" b="1">
                <a:solidFill>
                  <a:schemeClr val="bg1"/>
                </a:solidFill>
              </a:rPr>
              <a:t>Songül MORTAŞ</a:t>
            </a:r>
          </a:p>
        </p:txBody>
      </p:sp>
    </p:spTree>
    <p:extLst>
      <p:ext uri="{BB962C8B-B14F-4D97-AF65-F5344CB8AC3E}">
        <p14:creationId xmlns:p14="http://schemas.microsoft.com/office/powerpoint/2010/main" val="151381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E482E43C-03D4-4A4F-BE0A-9DE75B86DA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846"/>
            <a:ext cx="12192000" cy="7033845"/>
          </a:xfrm>
        </p:spPr>
      </p:pic>
      <p:sp>
        <p:nvSpPr>
          <p:cNvPr id="8" name="Metin kutusu 7">
            <a:extLst>
              <a:ext uri="{FF2B5EF4-FFF2-40B4-BE49-F238E27FC236}">
                <a16:creationId xmlns:a16="http://schemas.microsoft.com/office/drawing/2014/main" id="{0DDA6755-7613-0441-AE01-484C67298BE3}"/>
              </a:ext>
            </a:extLst>
          </p:cNvPr>
          <p:cNvSpPr txBox="1"/>
          <p:nvPr/>
        </p:nvSpPr>
        <p:spPr>
          <a:xfrm>
            <a:off x="1384789" y="612844"/>
            <a:ext cx="8770326" cy="5632311"/>
          </a:xfrm>
          <a:prstGeom prst="rect">
            <a:avLst/>
          </a:prstGeom>
          <a:noFill/>
        </p:spPr>
        <p:txBody>
          <a:bodyPr wrap="square" rtlCol="0">
            <a:spAutoFit/>
          </a:bodyPr>
          <a:lstStyle/>
          <a:p>
            <a:pPr algn="l"/>
            <a:r>
              <a:rPr lang="tr-TR" sz="2400" b="1">
                <a:solidFill>
                  <a:srgbClr val="FF0000"/>
                </a:solidFill>
              </a:rPr>
              <a:t>YEAR OF FOUNDATION :  </a:t>
            </a:r>
            <a:r>
              <a:rPr lang="tr-TR" sz="2400" b="1">
                <a:solidFill>
                  <a:schemeClr val="bg1"/>
                </a:solidFill>
              </a:rPr>
              <a:t>29 july 1958 ( 63 years ago )</a:t>
            </a:r>
          </a:p>
          <a:p>
            <a:pPr algn="l"/>
            <a:endParaRPr lang="tr-TR" sz="2400" b="1">
              <a:solidFill>
                <a:schemeClr val="bg1"/>
              </a:solidFill>
            </a:endParaRPr>
          </a:p>
          <a:p>
            <a:pPr algn="l"/>
            <a:r>
              <a:rPr lang="tr-TR" sz="2400" b="1">
                <a:solidFill>
                  <a:srgbClr val="FF0000"/>
                </a:solidFill>
              </a:rPr>
              <a:t>PREVİOUS INSTITUTION :</a:t>
            </a:r>
            <a:r>
              <a:rPr lang="tr-TR" sz="2400" b="1">
                <a:solidFill>
                  <a:schemeClr val="bg1"/>
                </a:solidFill>
              </a:rPr>
              <a:t> Naca ( 1915-1958 ) </a:t>
            </a:r>
          </a:p>
          <a:p>
            <a:pPr algn="l"/>
            <a:endParaRPr lang="tr-TR" sz="2400" b="1">
              <a:solidFill>
                <a:schemeClr val="bg1"/>
              </a:solidFill>
            </a:endParaRPr>
          </a:p>
          <a:p>
            <a:pPr algn="l"/>
            <a:r>
              <a:rPr lang="tr-TR" sz="2400" b="1">
                <a:solidFill>
                  <a:srgbClr val="FF0000"/>
                </a:solidFill>
              </a:rPr>
              <a:t>COMMITMENT : </a:t>
            </a:r>
            <a:r>
              <a:rPr lang="tr-TR" sz="2400" b="1">
                <a:solidFill>
                  <a:schemeClr val="bg1"/>
                </a:solidFill>
              </a:rPr>
              <a:t>US Goverment</a:t>
            </a:r>
          </a:p>
          <a:p>
            <a:pPr algn="l"/>
            <a:endParaRPr lang="tr-TR" sz="2400" b="1">
              <a:solidFill>
                <a:schemeClr val="bg1"/>
              </a:solidFill>
            </a:endParaRPr>
          </a:p>
          <a:p>
            <a:pPr algn="l"/>
            <a:r>
              <a:rPr lang="tr-TR" sz="2400" b="1">
                <a:solidFill>
                  <a:srgbClr val="FF0000"/>
                </a:solidFill>
              </a:rPr>
              <a:t>ADDRESSS : </a:t>
            </a:r>
            <a:r>
              <a:rPr lang="tr-TR" sz="2400" b="1">
                <a:solidFill>
                  <a:schemeClr val="bg1"/>
                </a:solidFill>
              </a:rPr>
              <a:t>Washington DC</a:t>
            </a:r>
          </a:p>
          <a:p>
            <a:pPr algn="l"/>
            <a:endParaRPr lang="tr-TR" sz="2400" b="1">
              <a:solidFill>
                <a:schemeClr val="bg1"/>
              </a:solidFill>
            </a:endParaRPr>
          </a:p>
          <a:p>
            <a:pPr algn="l"/>
            <a:r>
              <a:rPr lang="tr-TR" sz="2400" b="1">
                <a:solidFill>
                  <a:srgbClr val="FF0000"/>
                </a:solidFill>
              </a:rPr>
              <a:t>PERSONAL NUMBER :</a:t>
            </a:r>
            <a:r>
              <a:rPr lang="tr-TR" sz="2400" b="1">
                <a:solidFill>
                  <a:schemeClr val="bg1"/>
                </a:solidFill>
              </a:rPr>
              <a:t> 17,786</a:t>
            </a:r>
          </a:p>
          <a:p>
            <a:pPr algn="l"/>
            <a:endParaRPr lang="tr-TR" sz="2400" b="1">
              <a:solidFill>
                <a:schemeClr val="bg1"/>
              </a:solidFill>
            </a:endParaRPr>
          </a:p>
          <a:p>
            <a:pPr algn="l"/>
            <a:r>
              <a:rPr lang="tr-TR" sz="2400" b="1">
                <a:solidFill>
                  <a:srgbClr val="FF0000"/>
                </a:solidFill>
              </a:rPr>
              <a:t>ANNUAL BUDGET :</a:t>
            </a:r>
            <a:r>
              <a:rPr lang="tr-TR" sz="2400" b="1">
                <a:solidFill>
                  <a:schemeClr val="bg1"/>
                </a:solidFill>
              </a:rPr>
              <a:t> $22,629 billion (2020)</a:t>
            </a:r>
          </a:p>
          <a:p>
            <a:pPr algn="l"/>
            <a:endParaRPr lang="tr-TR" sz="2400" b="1">
              <a:solidFill>
                <a:schemeClr val="bg1"/>
              </a:solidFill>
            </a:endParaRPr>
          </a:p>
          <a:p>
            <a:pPr algn="l"/>
            <a:r>
              <a:rPr lang="tr-TR" sz="2400" b="1">
                <a:solidFill>
                  <a:srgbClr val="FF0000"/>
                </a:solidFill>
              </a:rPr>
              <a:t>MANAGERS : </a:t>
            </a:r>
            <a:r>
              <a:rPr lang="tr-TR" sz="2400" b="1">
                <a:solidFill>
                  <a:schemeClr val="bg1"/>
                </a:solidFill>
              </a:rPr>
              <a:t>Bill Nelson</a:t>
            </a:r>
          </a:p>
          <a:p>
            <a:pPr algn="l"/>
            <a:endParaRPr lang="tr-TR" sz="2400" b="1">
              <a:solidFill>
                <a:schemeClr val="bg1"/>
              </a:solidFill>
            </a:endParaRPr>
          </a:p>
          <a:p>
            <a:pPr algn="l"/>
            <a:r>
              <a:rPr lang="tr-TR" sz="2400" b="1">
                <a:solidFill>
                  <a:srgbClr val="FF0000"/>
                </a:solidFill>
              </a:rPr>
              <a:t>WEBSITE : </a:t>
            </a:r>
            <a:r>
              <a:rPr lang="tr-TR" sz="2400" b="1">
                <a:solidFill>
                  <a:schemeClr val="bg1"/>
                </a:solidFill>
              </a:rPr>
              <a:t>nasa.gov</a:t>
            </a:r>
          </a:p>
        </p:txBody>
      </p:sp>
    </p:spTree>
    <p:extLst>
      <p:ext uri="{BB962C8B-B14F-4D97-AF65-F5344CB8AC3E}">
        <p14:creationId xmlns:p14="http://schemas.microsoft.com/office/powerpoint/2010/main" val="86464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18A8E0FA-4114-804C-B972-07BE5B334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625" y="807589"/>
            <a:ext cx="7013037" cy="5418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873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7C938F1-E409-6B4B-92B4-A1D5CF5EB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723139"/>
            <a:ext cx="8128000" cy="5411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7284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ED012590-BDE8-8843-BE09-F95677826683}"/>
              </a:ext>
            </a:extLst>
          </p:cNvPr>
          <p:cNvPicPr>
            <a:picLocks noChangeAspect="1"/>
          </p:cNvPicPr>
          <p:nvPr/>
        </p:nvPicPr>
        <p:blipFill rotWithShape="1">
          <a:blip r:embed="rId2">
            <a:extLst>
              <a:ext uri="{28A0092B-C50C-407E-A947-70E740481C1C}">
                <a14:useLocalDpi xmlns:a14="http://schemas.microsoft.com/office/drawing/2010/main" val="0"/>
              </a:ext>
            </a:extLst>
          </a:blip>
          <a:srcRect l="4645" t="2207" r="5859" b="5896"/>
          <a:stretch/>
        </p:blipFill>
        <p:spPr>
          <a:xfrm>
            <a:off x="6517298" y="1599468"/>
            <a:ext cx="4868740" cy="4494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5">
            <a:extLst>
              <a:ext uri="{FF2B5EF4-FFF2-40B4-BE49-F238E27FC236}">
                <a16:creationId xmlns:a16="http://schemas.microsoft.com/office/drawing/2014/main" id="{0B55DF99-C5F4-A34F-B2E2-A13A6A8F6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707" y="1779871"/>
            <a:ext cx="4191000" cy="4313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kutusu 5">
            <a:extLst>
              <a:ext uri="{FF2B5EF4-FFF2-40B4-BE49-F238E27FC236}">
                <a16:creationId xmlns:a16="http://schemas.microsoft.com/office/drawing/2014/main" id="{0826DA50-2372-BC47-8411-74BEF52D9CD4}"/>
              </a:ext>
            </a:extLst>
          </p:cNvPr>
          <p:cNvSpPr txBox="1"/>
          <p:nvPr/>
        </p:nvSpPr>
        <p:spPr>
          <a:xfrm>
            <a:off x="1399076" y="676138"/>
            <a:ext cx="3953241" cy="923330"/>
          </a:xfrm>
          <a:prstGeom prst="rect">
            <a:avLst/>
          </a:prstGeom>
          <a:noFill/>
        </p:spPr>
        <p:txBody>
          <a:bodyPr wrap="square" rtlCol="0">
            <a:spAutoFit/>
          </a:bodyPr>
          <a:lstStyle/>
          <a:p>
            <a:pPr algn="l"/>
            <a:r>
              <a:rPr lang="tr-TR" sz="5400" b="1">
                <a:solidFill>
                  <a:schemeClr val="bg1"/>
                </a:solidFill>
              </a:rPr>
              <a:t>LOGO’ S</a:t>
            </a:r>
          </a:p>
        </p:txBody>
      </p:sp>
    </p:spTree>
    <p:extLst>
      <p:ext uri="{BB962C8B-B14F-4D97-AF65-F5344CB8AC3E}">
        <p14:creationId xmlns:p14="http://schemas.microsoft.com/office/powerpoint/2010/main" val="210771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7766CE-2711-654F-8327-6B6030E1DE11}"/>
              </a:ext>
            </a:extLst>
          </p:cNvPr>
          <p:cNvSpPr>
            <a:spLocks noGrp="1"/>
          </p:cNvSpPr>
          <p:nvPr>
            <p:ph type="title"/>
          </p:nvPr>
        </p:nvSpPr>
        <p:spPr>
          <a:xfrm>
            <a:off x="773845" y="2391509"/>
            <a:ext cx="3932237" cy="1600200"/>
          </a:xfrm>
        </p:spPr>
        <p:txBody>
          <a:bodyPr/>
          <a:lstStyle/>
          <a:p>
            <a:r>
              <a:rPr lang="tr-TR" b="1">
                <a:solidFill>
                  <a:schemeClr val="bg1"/>
                </a:solidFill>
              </a:rPr>
              <a:t>DWIGHT D. </a:t>
            </a:r>
            <a:br>
              <a:rPr lang="tr-TR" b="1">
                <a:solidFill>
                  <a:schemeClr val="bg1"/>
                </a:solidFill>
              </a:rPr>
            </a:br>
            <a:r>
              <a:rPr lang="tr-TR" b="1">
                <a:solidFill>
                  <a:schemeClr val="bg1"/>
                </a:solidFill>
              </a:rPr>
              <a:t>EISENHOWER</a:t>
            </a:r>
          </a:p>
        </p:txBody>
      </p:sp>
      <p:pic>
        <p:nvPicPr>
          <p:cNvPr id="7" name="Resim 7">
            <a:extLst>
              <a:ext uri="{FF2B5EF4-FFF2-40B4-BE49-F238E27FC236}">
                <a16:creationId xmlns:a16="http://schemas.microsoft.com/office/drawing/2014/main" id="{5CC654E3-BDDB-B345-996F-3DE6EE4F05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9346" y="813289"/>
            <a:ext cx="5429249" cy="5583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959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E4A5F009-C570-1344-9CB5-EBBAF1F59F96}"/>
              </a:ext>
            </a:extLst>
          </p:cNvPr>
          <p:cNvSpPr txBox="1"/>
          <p:nvPr/>
        </p:nvSpPr>
        <p:spPr>
          <a:xfrm>
            <a:off x="1099039" y="923192"/>
            <a:ext cx="9671538" cy="5632311"/>
          </a:xfrm>
          <a:prstGeom prst="rect">
            <a:avLst/>
          </a:prstGeom>
          <a:noFill/>
        </p:spPr>
        <p:txBody>
          <a:bodyPr wrap="square" rtlCol="0">
            <a:spAutoFit/>
          </a:bodyPr>
          <a:lstStyle/>
          <a:p>
            <a:pPr algn="l"/>
            <a:r>
              <a:rPr lang="tr-TR" sz="2400" b="1">
                <a:solidFill>
                  <a:srgbClr val="FF0000"/>
                </a:solidFill>
              </a:rPr>
              <a:t>BORN : </a:t>
            </a:r>
            <a:r>
              <a:rPr lang="tr-TR" sz="2400" b="1">
                <a:solidFill>
                  <a:schemeClr val="bg1"/>
                </a:solidFill>
              </a:rPr>
              <a:t>October 14, 1890, Denison, Texas , USA</a:t>
            </a:r>
          </a:p>
          <a:p>
            <a:pPr algn="l"/>
            <a:endParaRPr lang="tr-TR" sz="2400" b="1">
              <a:solidFill>
                <a:srgbClr val="FF0000"/>
              </a:solidFill>
            </a:endParaRPr>
          </a:p>
          <a:p>
            <a:pPr algn="l"/>
            <a:r>
              <a:rPr lang="tr-TR" sz="2400" b="1">
                <a:solidFill>
                  <a:srgbClr val="FF0000"/>
                </a:solidFill>
              </a:rPr>
              <a:t>DATE AND PLACE OF DEATH :</a:t>
            </a:r>
            <a:r>
              <a:rPr lang="tr-TR" sz="2400" b="1">
                <a:solidFill>
                  <a:schemeClr val="bg1"/>
                </a:solidFill>
              </a:rPr>
              <a:t> March 28 1960, Walter Reed National Military Medical Center,Bethesda.</a:t>
            </a:r>
          </a:p>
          <a:p>
            <a:pPr algn="l"/>
            <a:endParaRPr lang="tr-TR" sz="2400" b="1">
              <a:solidFill>
                <a:srgbClr val="FF0000"/>
              </a:solidFill>
            </a:endParaRPr>
          </a:p>
          <a:p>
            <a:pPr algn="l"/>
            <a:r>
              <a:rPr lang="tr-TR" sz="2400" b="1">
                <a:solidFill>
                  <a:srgbClr val="FF0000"/>
                </a:solidFill>
              </a:rPr>
              <a:t>VİCE PRESİDENT : </a:t>
            </a:r>
            <a:r>
              <a:rPr lang="tr-TR" sz="2400" b="1">
                <a:solidFill>
                  <a:schemeClr val="bg1"/>
                </a:solidFill>
              </a:rPr>
              <a:t>Richard Rixon (1952-1961)</a:t>
            </a:r>
          </a:p>
          <a:p>
            <a:pPr algn="l"/>
            <a:endParaRPr lang="tr-TR" sz="2400" b="1">
              <a:solidFill>
                <a:srgbClr val="FF0000"/>
              </a:solidFill>
            </a:endParaRPr>
          </a:p>
          <a:p>
            <a:pPr algn="l"/>
            <a:r>
              <a:rPr lang="tr-TR" sz="2400" b="1">
                <a:solidFill>
                  <a:srgbClr val="FF0000"/>
                </a:solidFill>
              </a:rPr>
              <a:t>SPOUSE : </a:t>
            </a:r>
            <a:r>
              <a:rPr lang="tr-TR" sz="2400" b="1">
                <a:solidFill>
                  <a:schemeClr val="bg1"/>
                </a:solidFill>
              </a:rPr>
              <a:t>Mamie Eisenhower (d.1961-1969)</a:t>
            </a:r>
          </a:p>
          <a:p>
            <a:pPr algn="l"/>
            <a:endParaRPr lang="tr-TR" sz="2400" b="1">
              <a:solidFill>
                <a:srgbClr val="FF0000"/>
              </a:solidFill>
            </a:endParaRPr>
          </a:p>
          <a:p>
            <a:pPr algn="l"/>
            <a:r>
              <a:rPr lang="tr-TR" sz="2400" b="1">
                <a:solidFill>
                  <a:srgbClr val="FF0000"/>
                </a:solidFill>
              </a:rPr>
              <a:t>PARTY : </a:t>
            </a:r>
            <a:r>
              <a:rPr lang="tr-TR" sz="2400" b="1">
                <a:solidFill>
                  <a:schemeClr val="bg1"/>
                </a:solidFill>
              </a:rPr>
              <a:t>Republican Party established</a:t>
            </a:r>
          </a:p>
          <a:p>
            <a:pPr algn="l"/>
            <a:endParaRPr lang="tr-TR" sz="2400" b="1">
              <a:solidFill>
                <a:srgbClr val="FF0000"/>
              </a:solidFill>
            </a:endParaRPr>
          </a:p>
          <a:p>
            <a:pPr algn="l"/>
            <a:r>
              <a:rPr lang="tr-TR" sz="2400" b="1">
                <a:solidFill>
                  <a:srgbClr val="FF0000"/>
                </a:solidFill>
              </a:rPr>
              <a:t>ORGANIZATIONS : </a:t>
            </a:r>
            <a:r>
              <a:rPr lang="tr-TR" sz="2400" b="1">
                <a:solidFill>
                  <a:schemeClr val="bg1"/>
                </a:solidFill>
              </a:rPr>
              <a:t>NASA, DARPA, Small business, Administration, U.S. Department of Health and Human Services, Southeast Asia Treaty Orginaziton...</a:t>
            </a:r>
          </a:p>
          <a:p>
            <a:pPr algn="l"/>
            <a:endParaRPr lang="tr-TR" sz="2400" b="1">
              <a:solidFill>
                <a:srgbClr val="FF0000"/>
              </a:solidFill>
            </a:endParaRPr>
          </a:p>
        </p:txBody>
      </p:sp>
    </p:spTree>
    <p:extLst>
      <p:ext uri="{BB962C8B-B14F-4D97-AF65-F5344CB8AC3E}">
        <p14:creationId xmlns:p14="http://schemas.microsoft.com/office/powerpoint/2010/main" val="68113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32E4DA2-4F46-DD4A-8FC3-4780712C4E8C}"/>
              </a:ext>
            </a:extLst>
          </p:cNvPr>
          <p:cNvSpPr txBox="1"/>
          <p:nvPr/>
        </p:nvSpPr>
        <p:spPr>
          <a:xfrm>
            <a:off x="845893" y="527540"/>
            <a:ext cx="4810492" cy="707886"/>
          </a:xfrm>
          <a:prstGeom prst="rect">
            <a:avLst/>
          </a:prstGeom>
          <a:noFill/>
        </p:spPr>
        <p:txBody>
          <a:bodyPr wrap="square" rtlCol="0">
            <a:spAutoFit/>
          </a:bodyPr>
          <a:lstStyle/>
          <a:p>
            <a:pPr algn="l"/>
            <a:r>
              <a:rPr lang="tr-TR" sz="4000" b="1">
                <a:solidFill>
                  <a:schemeClr val="bg1"/>
                </a:solidFill>
              </a:rPr>
              <a:t>BİLL NELSON </a:t>
            </a:r>
          </a:p>
        </p:txBody>
      </p:sp>
      <p:pic>
        <p:nvPicPr>
          <p:cNvPr id="3" name="Resim 3">
            <a:extLst>
              <a:ext uri="{FF2B5EF4-FFF2-40B4-BE49-F238E27FC236}">
                <a16:creationId xmlns:a16="http://schemas.microsoft.com/office/drawing/2014/main" id="{98754D90-E00C-3947-80D0-AAB3F6C56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064" y="1661499"/>
            <a:ext cx="8382367" cy="4581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466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20116C1-BAA0-CC4B-A91F-4741919E6C99}"/>
              </a:ext>
            </a:extLst>
          </p:cNvPr>
          <p:cNvSpPr txBox="1"/>
          <p:nvPr/>
        </p:nvSpPr>
        <p:spPr>
          <a:xfrm>
            <a:off x="1421055" y="797510"/>
            <a:ext cx="8481281" cy="5262979"/>
          </a:xfrm>
          <a:prstGeom prst="rect">
            <a:avLst/>
          </a:prstGeom>
          <a:noFill/>
        </p:spPr>
        <p:txBody>
          <a:bodyPr wrap="square" rtlCol="0">
            <a:spAutoFit/>
          </a:bodyPr>
          <a:lstStyle/>
          <a:p>
            <a:pPr algn="l"/>
            <a:r>
              <a:rPr lang="tr-TR" sz="2400" b="1">
                <a:solidFill>
                  <a:srgbClr val="FF0000"/>
                </a:solidFill>
                <a:effectLst/>
              </a:rPr>
              <a:t>Born: </a:t>
            </a:r>
            <a:r>
              <a:rPr lang="tr-TR" sz="2400" b="1">
                <a:solidFill>
                  <a:schemeClr val="bg1"/>
                </a:solidFill>
                <a:effectLst/>
              </a:rPr>
              <a:t>September 29, 1942 (age 79 years), Miami, Florida, USA</a:t>
            </a:r>
          </a:p>
          <a:p>
            <a:pPr algn="l"/>
            <a:r>
              <a:rPr lang="tr-TR" sz="2400" b="1">
                <a:solidFill>
                  <a:schemeClr val="bg1"/>
                </a:solidFill>
                <a:effectLst/>
              </a:rPr>
              <a:t> </a:t>
            </a:r>
          </a:p>
          <a:p>
            <a:pPr algn="l"/>
            <a:r>
              <a:rPr lang="tr-TR" sz="2400" b="1">
                <a:solidFill>
                  <a:srgbClr val="FF0000"/>
                </a:solidFill>
                <a:effectLst/>
              </a:rPr>
              <a:t>Space missions: </a:t>
            </a:r>
            <a:r>
              <a:rPr lang="tr-TR" sz="2400" b="1">
                <a:solidFill>
                  <a:schemeClr val="bg1"/>
                </a:solidFill>
                <a:effectLst/>
              </a:rPr>
              <a:t>STS-61-C </a:t>
            </a:r>
          </a:p>
          <a:p>
            <a:pPr algn="l"/>
            <a:endParaRPr lang="tr-TR" sz="2400" b="1">
              <a:solidFill>
                <a:schemeClr val="bg1"/>
              </a:solidFill>
              <a:effectLst/>
            </a:endParaRPr>
          </a:p>
          <a:p>
            <a:pPr algn="l"/>
            <a:r>
              <a:rPr lang="tr-TR" sz="2400" b="1">
                <a:solidFill>
                  <a:srgbClr val="FF0000"/>
                </a:solidFill>
                <a:effectLst/>
              </a:rPr>
              <a:t>Spouse: </a:t>
            </a:r>
            <a:r>
              <a:rPr lang="tr-TR" sz="2400" b="1">
                <a:solidFill>
                  <a:schemeClr val="bg1"/>
                </a:solidFill>
                <a:effectLst/>
              </a:rPr>
              <a:t>Grace Cavet (d. 1972) </a:t>
            </a:r>
          </a:p>
          <a:p>
            <a:pPr algn="l"/>
            <a:endParaRPr lang="tr-TR" sz="2400" b="1">
              <a:solidFill>
                <a:schemeClr val="bg1"/>
              </a:solidFill>
              <a:effectLst/>
            </a:endParaRPr>
          </a:p>
          <a:p>
            <a:pPr algn="l"/>
            <a:r>
              <a:rPr lang="tr-TR" sz="2400" b="1">
                <a:solidFill>
                  <a:srgbClr val="FF0000"/>
                </a:solidFill>
                <a:effectLst/>
              </a:rPr>
              <a:t>Party:</a:t>
            </a:r>
            <a:r>
              <a:rPr lang="tr-TR" sz="2400" b="1">
                <a:solidFill>
                  <a:schemeClr val="bg1"/>
                </a:solidFill>
                <a:effectLst/>
              </a:rPr>
              <a:t> Democratic Party </a:t>
            </a:r>
          </a:p>
          <a:p>
            <a:pPr algn="l"/>
            <a:endParaRPr lang="tr-TR" sz="2400" b="1">
              <a:solidFill>
                <a:schemeClr val="bg1"/>
              </a:solidFill>
              <a:effectLst/>
            </a:endParaRPr>
          </a:p>
          <a:p>
            <a:pPr algn="l"/>
            <a:r>
              <a:rPr lang="tr-TR" sz="2400" b="1">
                <a:solidFill>
                  <a:srgbClr val="FF0000"/>
                </a:solidFill>
                <a:effectLst/>
              </a:rPr>
              <a:t>Mission:</a:t>
            </a:r>
            <a:r>
              <a:rPr lang="tr-TR" sz="2400" b="1">
                <a:solidFill>
                  <a:schemeClr val="bg1"/>
                </a:solidFill>
                <a:effectLst/>
              </a:rPr>
              <a:t> Head of NASA from since: 2021</a:t>
            </a:r>
          </a:p>
          <a:p>
            <a:pPr algn="l"/>
            <a:endParaRPr lang="tr-TR" sz="2400" b="1">
              <a:solidFill>
                <a:schemeClr val="bg1"/>
              </a:solidFill>
              <a:effectLst/>
            </a:endParaRPr>
          </a:p>
          <a:p>
            <a:pPr algn="l"/>
            <a:r>
              <a:rPr lang="tr-TR" sz="2400" b="1">
                <a:solidFill>
                  <a:schemeClr val="bg1"/>
                </a:solidFill>
                <a:effectLst/>
              </a:rPr>
              <a:t> </a:t>
            </a:r>
            <a:r>
              <a:rPr lang="tr-TR" sz="2400" b="1">
                <a:solidFill>
                  <a:srgbClr val="FF0000"/>
                </a:solidFill>
                <a:effectLst/>
              </a:rPr>
              <a:t>Children: </a:t>
            </a:r>
            <a:r>
              <a:rPr lang="tr-TR" sz="2400" b="1">
                <a:solidFill>
                  <a:schemeClr val="bg1"/>
                </a:solidFill>
                <a:effectLst/>
              </a:rPr>
              <a:t>Nan Ellen Nelson, Bill Nelson, Jr. </a:t>
            </a:r>
          </a:p>
          <a:p>
            <a:pPr algn="l"/>
            <a:endParaRPr lang="tr-TR" sz="2400" b="1">
              <a:solidFill>
                <a:schemeClr val="bg1"/>
              </a:solidFill>
              <a:effectLst/>
            </a:endParaRPr>
          </a:p>
          <a:p>
            <a:pPr algn="l"/>
            <a:r>
              <a:rPr lang="tr-TR" sz="2400" b="1">
                <a:solidFill>
                  <a:srgbClr val="FF0000"/>
                </a:solidFill>
              </a:rPr>
              <a:t>Education</a:t>
            </a:r>
            <a:r>
              <a:rPr lang="tr-TR" sz="2400" b="1">
                <a:solidFill>
                  <a:srgbClr val="FF0000"/>
                </a:solidFill>
                <a:effectLst/>
              </a:rPr>
              <a:t>: </a:t>
            </a:r>
            <a:r>
              <a:rPr lang="tr-TR" sz="2400" b="1">
                <a:solidFill>
                  <a:schemeClr val="bg1"/>
                </a:solidFill>
                <a:effectLst/>
              </a:rPr>
              <a:t>University of Virginia School of Law (1968), Yale University (1965), University of Florida</a:t>
            </a:r>
            <a:endParaRPr lang="tr-TR" sz="2400" b="1">
              <a:solidFill>
                <a:schemeClr val="bg1"/>
              </a:solidFill>
            </a:endParaRPr>
          </a:p>
        </p:txBody>
      </p:sp>
    </p:spTree>
    <p:extLst>
      <p:ext uri="{BB962C8B-B14F-4D97-AF65-F5344CB8AC3E}">
        <p14:creationId xmlns:p14="http://schemas.microsoft.com/office/powerpoint/2010/main" val="55739379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19</Slides>
  <Notes>0</Notes>
  <HiddenSlides>0</HiddenSlide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Office Teması</vt:lpstr>
      <vt:lpstr>PowerPoint Sunusu</vt:lpstr>
      <vt:lpstr>PowerPoint Sunusu</vt:lpstr>
      <vt:lpstr>PowerPoint Sunusu</vt:lpstr>
      <vt:lpstr>PowerPoint Sunusu</vt:lpstr>
      <vt:lpstr>PowerPoint Sunusu</vt:lpstr>
      <vt:lpstr>DWIGHT D.  EISENHOWER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REFERENCES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dc:title>
  <dc:creator>Bilinmeyen Kullanıcı</dc:creator>
  <cp:lastModifiedBy>Bilinmeyen Kullanıcı</cp:lastModifiedBy>
  <cp:revision>12</cp:revision>
  <dcterms:created xsi:type="dcterms:W3CDTF">2021-11-30T18:38:38Z</dcterms:created>
  <dcterms:modified xsi:type="dcterms:W3CDTF">2021-12-06T15:24:13Z</dcterms:modified>
</cp:coreProperties>
</file>