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1A1382-C899-A44C-A7B1-E9E84498AF7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A27A56B-04DE-AC44-A54E-113147033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397536C-0D5F-914A-B899-5EC69AD80770}"/>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5" name="Alt Bilgi Yer Tutucusu 4">
            <a:extLst>
              <a:ext uri="{FF2B5EF4-FFF2-40B4-BE49-F238E27FC236}">
                <a16:creationId xmlns:a16="http://schemas.microsoft.com/office/drawing/2014/main" id="{DEB81DAD-2FFF-5544-8FA0-46DA77C3DE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328618-90E3-D948-8D7D-5352C30EF2E1}"/>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1821295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392456-CB99-8643-97B4-1961D1F2868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C0D7ED2-C3B8-DC44-8EC4-6B2EF57ED95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4594D46-9B3E-1141-B640-A8E3E8F48FAE}"/>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5" name="Alt Bilgi Yer Tutucusu 4">
            <a:extLst>
              <a:ext uri="{FF2B5EF4-FFF2-40B4-BE49-F238E27FC236}">
                <a16:creationId xmlns:a16="http://schemas.microsoft.com/office/drawing/2014/main" id="{BA2FDF86-8850-F240-9E97-E99B90E6BA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8533B47-A236-0B45-8FC9-A859DB5C62FF}"/>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3172655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97B5152-8A46-934A-AE92-88A3E852711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7CD5D46-5B33-EE42-A27B-3E7AA4DA369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D93438A-83FF-AB4B-B74B-F091DC98D947}"/>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5" name="Alt Bilgi Yer Tutucusu 4">
            <a:extLst>
              <a:ext uri="{FF2B5EF4-FFF2-40B4-BE49-F238E27FC236}">
                <a16:creationId xmlns:a16="http://schemas.microsoft.com/office/drawing/2014/main" id="{CB4ABABD-3E95-9C4F-BD8C-BCA928DCE5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1BCE34D-A7C3-C54D-B9F0-5BC959C299B1}"/>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560605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978ABD-66D4-DF4C-9C82-55FD720A4C9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5CBE774-3BAB-ED42-A014-547E53D4A85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3882D70-CBC8-F342-A683-492F47223E21}"/>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5" name="Alt Bilgi Yer Tutucusu 4">
            <a:extLst>
              <a:ext uri="{FF2B5EF4-FFF2-40B4-BE49-F238E27FC236}">
                <a16:creationId xmlns:a16="http://schemas.microsoft.com/office/drawing/2014/main" id="{D53447DF-7443-4D41-BD8E-75E3D8CD2D2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E713C6C-B379-8F48-9592-D82DB57C8480}"/>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1760483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D84FCF-8048-A348-8144-178812295AF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226AA02-0A71-6147-9E50-2F131E2E19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A2F72B-300F-EC44-8B69-8A1B2607D55D}"/>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5" name="Alt Bilgi Yer Tutucusu 4">
            <a:extLst>
              <a:ext uri="{FF2B5EF4-FFF2-40B4-BE49-F238E27FC236}">
                <a16:creationId xmlns:a16="http://schemas.microsoft.com/office/drawing/2014/main" id="{1804D555-6FA7-D04E-8B46-2CFE0838BDE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B803129-E781-3644-848A-894B65E7C20A}"/>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367250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6542-DFF2-1C46-8D91-74DEF5CFBE9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9C0B2F7-22BA-9C46-8EF6-216C1546D2A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2C81229-0508-A54B-8AF4-2F1A9CFD7FB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C38EE5A-36B7-364D-B2FF-CA7C8785C078}"/>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6" name="Alt Bilgi Yer Tutucusu 5">
            <a:extLst>
              <a:ext uri="{FF2B5EF4-FFF2-40B4-BE49-F238E27FC236}">
                <a16:creationId xmlns:a16="http://schemas.microsoft.com/office/drawing/2014/main" id="{DBBCE0E2-ABD7-0C49-BDF5-B508F9A078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27DB7FB-4BD8-E845-8794-62380F7B7330}"/>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3139145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7C7918-7F23-4C45-BACC-A71536492AA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F47A84-A605-724B-90C0-57F6BAB1E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92E01CE-6461-8D4F-B1E8-F9B7E9AFF35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F609A79-176B-F145-8812-C00E2114BD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C8697BC-F7B9-804C-A015-EC546C260F2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D1C5A22-C348-DA4D-8462-4FADED89B132}"/>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8" name="Alt Bilgi Yer Tutucusu 7">
            <a:extLst>
              <a:ext uri="{FF2B5EF4-FFF2-40B4-BE49-F238E27FC236}">
                <a16:creationId xmlns:a16="http://schemas.microsoft.com/office/drawing/2014/main" id="{5418FB7C-D6B5-FF42-B3DB-E6A880D2BEE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3CE290B-4A70-9247-99D2-97BB5D8FE143}"/>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88586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0ECE89-9696-0349-A3ED-B60125694D1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7810455-42E4-4A42-9594-08326361E420}"/>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4" name="Alt Bilgi Yer Tutucusu 3">
            <a:extLst>
              <a:ext uri="{FF2B5EF4-FFF2-40B4-BE49-F238E27FC236}">
                <a16:creationId xmlns:a16="http://schemas.microsoft.com/office/drawing/2014/main" id="{B70F7A17-8A38-634F-9C64-96B9A3ACE9F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C5A2FDF-698F-BF46-956D-AC4F9D597A1F}"/>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3382994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DE9EE5F-8FE8-1446-B6F4-49C97A97C6AB}"/>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3" name="Alt Bilgi Yer Tutucusu 2">
            <a:extLst>
              <a:ext uri="{FF2B5EF4-FFF2-40B4-BE49-F238E27FC236}">
                <a16:creationId xmlns:a16="http://schemas.microsoft.com/office/drawing/2014/main" id="{43F88AE0-2A92-194D-9D6E-5FF461AA531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81A7989-A106-594C-8BE0-814F7AC4A5DB}"/>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586964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6A2BC9-B175-FD4F-B785-EAB04222FE8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26CEADA-89F7-E048-83AD-DD55FB32C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93C859D-9F49-D74B-9FD3-D9AF0AE86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0E3D5F2-857C-6740-87BE-C79CF9CE6F77}"/>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6" name="Alt Bilgi Yer Tutucusu 5">
            <a:extLst>
              <a:ext uri="{FF2B5EF4-FFF2-40B4-BE49-F238E27FC236}">
                <a16:creationId xmlns:a16="http://schemas.microsoft.com/office/drawing/2014/main" id="{54501D91-33F9-6F41-90BB-E6A1C0FEB3D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7724EAE-7DCE-1546-B1F6-46D44D78E7AE}"/>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587445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C35E30-AF5A-5D40-A7B7-B6CA24A915E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3307924-DCB4-7C4E-BC12-9101E4EE04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43652A4-88DB-6843-8C45-55CF9DC86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92AD891-370F-2846-8D88-D8EDED9A81EF}"/>
              </a:ext>
            </a:extLst>
          </p:cNvPr>
          <p:cNvSpPr>
            <a:spLocks noGrp="1"/>
          </p:cNvSpPr>
          <p:nvPr>
            <p:ph type="dt" sz="half" idx="10"/>
          </p:nvPr>
        </p:nvSpPr>
        <p:spPr/>
        <p:txBody>
          <a:bodyPr/>
          <a:lstStyle/>
          <a:p>
            <a:fld id="{2F8467EE-D1C7-AE46-825C-DFFED3B27FCB}" type="datetimeFigureOut">
              <a:rPr lang="tr-TR" smtClean="0"/>
              <a:t>18.04.2022</a:t>
            </a:fld>
            <a:endParaRPr lang="tr-TR"/>
          </a:p>
        </p:txBody>
      </p:sp>
      <p:sp>
        <p:nvSpPr>
          <p:cNvPr id="6" name="Alt Bilgi Yer Tutucusu 5">
            <a:extLst>
              <a:ext uri="{FF2B5EF4-FFF2-40B4-BE49-F238E27FC236}">
                <a16:creationId xmlns:a16="http://schemas.microsoft.com/office/drawing/2014/main" id="{2BBDF5A2-1D10-A544-BE2C-D72C0008345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ECFB1BD-D2DF-3F45-87E8-6D587FCD5084}"/>
              </a:ext>
            </a:extLst>
          </p:cNvPr>
          <p:cNvSpPr>
            <a:spLocks noGrp="1"/>
          </p:cNvSpPr>
          <p:nvPr>
            <p:ph type="sldNum" sz="quarter" idx="12"/>
          </p:nvPr>
        </p:nvSpPr>
        <p:spPr/>
        <p:txBody>
          <a:bodyPr/>
          <a:lstStyle/>
          <a:p>
            <a:fld id="{217606EB-5FDB-5A46-A555-1BE6277081C9}" type="slidenum">
              <a:rPr lang="tr-TR" smtClean="0"/>
              <a:t>‹#›</a:t>
            </a:fld>
            <a:endParaRPr lang="tr-TR"/>
          </a:p>
        </p:txBody>
      </p:sp>
    </p:spTree>
    <p:extLst>
      <p:ext uri="{BB962C8B-B14F-4D97-AF65-F5344CB8AC3E}">
        <p14:creationId xmlns:p14="http://schemas.microsoft.com/office/powerpoint/2010/main" val="3205119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982B177-7B8F-314B-AF73-D65A5B534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9CEAA6B-8F79-E04B-AF40-542BDC1F9C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27C1ED8-E803-4147-8448-5016AF513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467EE-D1C7-AE46-825C-DFFED3B27FCB}" type="datetimeFigureOut">
              <a:rPr lang="tr-TR" smtClean="0"/>
              <a:t>18.04.2022</a:t>
            </a:fld>
            <a:endParaRPr lang="tr-TR"/>
          </a:p>
        </p:txBody>
      </p:sp>
      <p:sp>
        <p:nvSpPr>
          <p:cNvPr id="5" name="Alt Bilgi Yer Tutucusu 4">
            <a:extLst>
              <a:ext uri="{FF2B5EF4-FFF2-40B4-BE49-F238E27FC236}">
                <a16:creationId xmlns:a16="http://schemas.microsoft.com/office/drawing/2014/main" id="{669D3C30-28D6-D742-95F2-C33A1F1FE9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4A16DD2-CBC3-6646-A220-B4DB872F5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606EB-5FDB-5A46-A555-1BE6277081C9}" type="slidenum">
              <a:rPr lang="tr-TR" smtClean="0"/>
              <a:t>‹#›</a:t>
            </a:fld>
            <a:endParaRPr lang="tr-TR"/>
          </a:p>
        </p:txBody>
      </p:sp>
    </p:spTree>
    <p:extLst>
      <p:ext uri="{BB962C8B-B14F-4D97-AF65-F5344CB8AC3E}">
        <p14:creationId xmlns:p14="http://schemas.microsoft.com/office/powerpoint/2010/main" val="89218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927B406B-DD24-1044-BABF-B562F890A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094561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E655BBF-EB7E-6341-B60C-0C3A18F1E55C}"/>
              </a:ext>
            </a:extLst>
          </p:cNvPr>
          <p:cNvSpPr>
            <a:spLocks noGrp="1"/>
          </p:cNvSpPr>
          <p:nvPr>
            <p:ph idx="1"/>
          </p:nvPr>
        </p:nvSpPr>
        <p:spPr>
          <a:xfrm>
            <a:off x="838200" y="770548"/>
            <a:ext cx="10515600" cy="4351338"/>
          </a:xfrm>
        </p:spPr>
        <p:txBody>
          <a:bodyPr>
            <a:noAutofit/>
          </a:bodyPr>
          <a:lstStyle/>
          <a:p>
            <a:pPr marL="0" indent="0">
              <a:buNone/>
            </a:pPr>
            <a:r>
              <a:rPr lang="tr-TR" sz="4000" b="0" i="0">
                <a:solidFill>
                  <a:srgbClr val="1B1B1B"/>
                </a:solidFill>
                <a:effectLst/>
                <a:latin typeface="Arial" panose="020B0604020202020204" pitchFamily="34" charset="0"/>
              </a:rPr>
              <a:t>6. I saw Helen at a party in June and she seemed fine.</a:t>
            </a:r>
            <a:br>
              <a:rPr lang="tr-TR" sz="4000"/>
            </a:br>
            <a:r>
              <a:rPr lang="tr-TR" sz="4000" b="0" i="0">
                <a:solidFill>
                  <a:srgbClr val="1B1B1B"/>
                </a:solidFill>
                <a:effectLst/>
                <a:latin typeface="Arial" panose="020B0604020202020204" pitchFamily="34" charset="0"/>
              </a:rPr>
              <a:t>7. I haven’t seen Diane recently.</a:t>
            </a:r>
            <a:br>
              <a:rPr lang="tr-TR" sz="4000"/>
            </a:br>
            <a:r>
              <a:rPr lang="tr-TR" sz="4000" b="0" i="0">
                <a:solidFill>
                  <a:srgbClr val="1B1B1B"/>
                </a:solidFill>
                <a:effectLst/>
                <a:latin typeface="Arial" panose="020B0604020202020204" pitchFamily="34" charset="0"/>
              </a:rPr>
              <a:t>8. I’m not enjoying my job very much.</a:t>
            </a:r>
            <a:br>
              <a:rPr lang="tr-TR" sz="4000"/>
            </a:br>
            <a:r>
              <a:rPr lang="tr-TR" sz="4000" b="0" i="0">
                <a:solidFill>
                  <a:srgbClr val="1B1B1B"/>
                </a:solidFill>
                <a:effectLst/>
                <a:latin typeface="Arial" panose="020B0604020202020204" pitchFamily="34" charset="0"/>
              </a:rPr>
              <a:t>9. You can come and stay at my flat if you are ever in London.</a:t>
            </a:r>
            <a:br>
              <a:rPr lang="tr-TR" sz="4000"/>
            </a:br>
            <a:r>
              <a:rPr lang="tr-TR" sz="4000" b="0" i="0">
                <a:solidFill>
                  <a:srgbClr val="1B1B1B"/>
                </a:solidFill>
                <a:effectLst/>
                <a:latin typeface="Arial" panose="020B0604020202020204" pitchFamily="34" charset="0"/>
              </a:rPr>
              <a:t>10. My car was stolen a few weeks ago.</a:t>
            </a:r>
            <a:br>
              <a:rPr lang="tr-TR" sz="4000"/>
            </a:br>
            <a:r>
              <a:rPr lang="tr-TR" sz="4000" b="0" i="0">
                <a:solidFill>
                  <a:srgbClr val="1B1B1B"/>
                </a:solidFill>
                <a:effectLst/>
                <a:latin typeface="Arial" panose="020B0604020202020204" pitchFamily="34" charset="0"/>
              </a:rPr>
              <a:t>11. I want to go on holiday but I can’t afford it.</a:t>
            </a:r>
            <a:br>
              <a:rPr lang="tr-TR" sz="4000"/>
            </a:br>
            <a:r>
              <a:rPr lang="tr-TR" sz="4000" b="0" i="0">
                <a:solidFill>
                  <a:srgbClr val="1B1B1B"/>
                </a:solidFill>
                <a:effectLst/>
                <a:latin typeface="Arial" panose="020B0604020202020204" pitchFamily="34" charset="0"/>
              </a:rPr>
              <a:t>12. I’ll tell Ann I saw you.</a:t>
            </a:r>
            <a:endParaRPr lang="tr-TR" sz="4000"/>
          </a:p>
        </p:txBody>
      </p:sp>
    </p:spTree>
    <p:extLst>
      <p:ext uri="{BB962C8B-B14F-4D97-AF65-F5344CB8AC3E}">
        <p14:creationId xmlns:p14="http://schemas.microsoft.com/office/powerpoint/2010/main" val="169512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0D586F-77E7-EE41-905E-DCB063353057}"/>
              </a:ext>
            </a:extLst>
          </p:cNvPr>
          <p:cNvSpPr>
            <a:spLocks noGrp="1"/>
          </p:cNvSpPr>
          <p:nvPr>
            <p:ph idx="1"/>
          </p:nvPr>
        </p:nvSpPr>
        <p:spPr>
          <a:xfrm>
            <a:off x="169984" y="621567"/>
            <a:ext cx="11852031" cy="5834673"/>
          </a:xfrm>
        </p:spPr>
        <p:txBody>
          <a:bodyPr>
            <a:noAutofit/>
          </a:bodyPr>
          <a:lstStyle/>
          <a:p>
            <a:pPr marL="0" indent="0">
              <a:buNone/>
            </a:pPr>
            <a:r>
              <a:rPr lang="tr-TR" sz="3200" b="0" i="0">
                <a:solidFill>
                  <a:srgbClr val="1B1B1B"/>
                </a:solidFill>
                <a:effectLst/>
                <a:latin typeface="Arial" panose="020B0604020202020204" pitchFamily="34" charset="0"/>
              </a:rPr>
              <a:t>6. He said that he had/He’d seen Helen at a party in June and she had seemed fine, or He said that he saw Helen...and she seemed fine.</a:t>
            </a:r>
          </a:p>
          <a:p>
            <a:pPr marL="0" indent="0">
              <a:buNone/>
            </a:pPr>
            <a:br>
              <a:rPr lang="tr-TR" sz="3200"/>
            </a:br>
            <a:r>
              <a:rPr lang="tr-TR" sz="3200" b="0" i="0">
                <a:solidFill>
                  <a:srgbClr val="1B1B1B"/>
                </a:solidFill>
                <a:effectLst/>
                <a:latin typeface="Arial" panose="020B0604020202020204" pitchFamily="34" charset="0"/>
              </a:rPr>
              <a:t>7. He said that he hadn’t seen Diane recently.</a:t>
            </a:r>
            <a:br>
              <a:rPr lang="tr-TR" sz="3200"/>
            </a:br>
            <a:r>
              <a:rPr lang="tr-TR" sz="3200" b="0" i="0">
                <a:solidFill>
                  <a:srgbClr val="1B1B1B"/>
                </a:solidFill>
                <a:effectLst/>
                <a:latin typeface="Arial" panose="020B0604020202020204" pitchFamily="34" charset="0"/>
              </a:rPr>
              <a:t>8. He said that he wasn’t enjoying his job very much.</a:t>
            </a:r>
            <a:br>
              <a:rPr lang="tr-TR" sz="3200"/>
            </a:br>
            <a:r>
              <a:rPr lang="tr-TR" sz="3200" b="0" i="0">
                <a:solidFill>
                  <a:srgbClr val="1B1B1B"/>
                </a:solidFill>
                <a:effectLst/>
                <a:latin typeface="Arial" panose="020B0604020202020204" pitchFamily="34" charset="0"/>
              </a:rPr>
              <a:t>9. He said that I could come and stay at his flat if I was ever in London.</a:t>
            </a:r>
            <a:br>
              <a:rPr lang="tr-TR" sz="3200"/>
            </a:br>
            <a:r>
              <a:rPr lang="tr-TR" sz="3200" b="0" i="0">
                <a:solidFill>
                  <a:srgbClr val="1B1B1B"/>
                </a:solidFill>
                <a:effectLst/>
                <a:latin typeface="Arial" panose="020B0604020202020204" pitchFamily="34" charset="0"/>
              </a:rPr>
              <a:t>10. He said that his car had been stolen a few weeks ago.</a:t>
            </a:r>
            <a:br>
              <a:rPr lang="tr-TR" sz="3200"/>
            </a:br>
            <a:r>
              <a:rPr lang="tr-TR" sz="3200" b="0" i="0">
                <a:solidFill>
                  <a:srgbClr val="1B1B1B"/>
                </a:solidFill>
                <a:effectLst/>
                <a:latin typeface="Arial" panose="020B0604020202020204" pitchFamily="34" charset="0"/>
              </a:rPr>
              <a:t>11. He said he wanted to go on holiday but he couldn’t afford it.</a:t>
            </a:r>
            <a:br>
              <a:rPr lang="tr-TR" sz="3200"/>
            </a:br>
            <a:r>
              <a:rPr lang="tr-TR" sz="3200" b="0" i="0">
                <a:solidFill>
                  <a:srgbClr val="1B1B1B"/>
                </a:solidFill>
                <a:effectLst/>
                <a:latin typeface="Arial" panose="020B0604020202020204" pitchFamily="34" charset="0"/>
              </a:rPr>
              <a:t>12. He said he would / he’d tell Ann he had / he’d seen me.</a:t>
            </a:r>
            <a:endParaRPr lang="tr-TR" sz="3200"/>
          </a:p>
        </p:txBody>
      </p:sp>
    </p:spTree>
    <p:extLst>
      <p:ext uri="{BB962C8B-B14F-4D97-AF65-F5344CB8AC3E}">
        <p14:creationId xmlns:p14="http://schemas.microsoft.com/office/powerpoint/2010/main" val="3709972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71D2810D-F8BD-B34D-A4DE-BFC2AE52D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0"/>
            <a:ext cx="3048000" cy="6858000"/>
          </a:xfrm>
          <a:prstGeom prst="rect">
            <a:avLst/>
          </a:prstGeom>
        </p:spPr>
      </p:pic>
      <p:sp>
        <p:nvSpPr>
          <p:cNvPr id="5" name="Başlık 4">
            <a:extLst>
              <a:ext uri="{FF2B5EF4-FFF2-40B4-BE49-F238E27FC236}">
                <a16:creationId xmlns:a16="http://schemas.microsoft.com/office/drawing/2014/main" id="{24B9AE19-BB6B-E64C-AE64-DA2A58BA6AFF}"/>
              </a:ext>
            </a:extLst>
          </p:cNvPr>
          <p:cNvSpPr>
            <a:spLocks noGrp="1"/>
          </p:cNvSpPr>
          <p:nvPr>
            <p:ph type="ctrTitle"/>
          </p:nvPr>
        </p:nvSpPr>
        <p:spPr>
          <a:xfrm>
            <a:off x="1207110" y="1331181"/>
            <a:ext cx="6729779" cy="3548550"/>
          </a:xfrm>
        </p:spPr>
        <p:txBody>
          <a:bodyPr>
            <a:normAutofit/>
          </a:bodyPr>
          <a:lstStyle/>
          <a:p>
            <a:r>
              <a:rPr lang="tr-TR" sz="8000">
                <a:effectLst/>
              </a:rPr>
              <a:t>THANKS FOR LISTENING TO US ☺️</a:t>
            </a:r>
            <a:endParaRPr lang="tr-TR" sz="8000"/>
          </a:p>
        </p:txBody>
      </p:sp>
    </p:spTree>
    <p:extLst>
      <p:ext uri="{BB962C8B-B14F-4D97-AF65-F5344CB8AC3E}">
        <p14:creationId xmlns:p14="http://schemas.microsoft.com/office/powerpoint/2010/main" val="114330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922608D3-B63C-D048-A818-FF3D9F7FAC38}"/>
              </a:ext>
            </a:extLst>
          </p:cNvPr>
          <p:cNvPicPr>
            <a:picLocks noChangeAspect="1"/>
          </p:cNvPicPr>
          <p:nvPr/>
        </p:nvPicPr>
        <p:blipFill rotWithShape="1">
          <a:blip r:embed="rId2">
            <a:extLst>
              <a:ext uri="{28A0092B-C50C-407E-A947-70E740481C1C}">
                <a14:useLocalDpi xmlns:a14="http://schemas.microsoft.com/office/drawing/2010/main" val="0"/>
              </a:ext>
            </a:extLst>
          </a:blip>
          <a:srcRect l="46451"/>
          <a:stretch/>
        </p:blipFill>
        <p:spPr>
          <a:xfrm>
            <a:off x="0" y="0"/>
            <a:ext cx="2176096" cy="6858000"/>
          </a:xfrm>
          <a:prstGeom prst="rect">
            <a:avLst/>
          </a:prstGeom>
        </p:spPr>
      </p:pic>
      <p:sp>
        <p:nvSpPr>
          <p:cNvPr id="5" name="Başlık 4">
            <a:extLst>
              <a:ext uri="{FF2B5EF4-FFF2-40B4-BE49-F238E27FC236}">
                <a16:creationId xmlns:a16="http://schemas.microsoft.com/office/drawing/2014/main" id="{57C83220-61AD-004D-ABE3-D6044349C4AC}"/>
              </a:ext>
            </a:extLst>
          </p:cNvPr>
          <p:cNvSpPr>
            <a:spLocks noGrp="1"/>
          </p:cNvSpPr>
          <p:nvPr>
            <p:ph type="ctrTitle"/>
          </p:nvPr>
        </p:nvSpPr>
        <p:spPr>
          <a:xfrm>
            <a:off x="2403231" y="3111623"/>
            <a:ext cx="9144000" cy="2387600"/>
          </a:xfrm>
        </p:spPr>
        <p:txBody>
          <a:bodyPr>
            <a:normAutofit fontScale="90000"/>
          </a:bodyPr>
          <a:lstStyle/>
          <a:p>
            <a:r>
              <a:rPr lang="tr-TR">
                <a:effectLst/>
              </a:rPr>
              <a:t>The word meaning of Reported Speech is "Indirect Speech". In other words, it is the indirect way of transferring a sentence established in any time period to others.</a:t>
            </a:r>
            <a:endParaRPr lang="tr-TR"/>
          </a:p>
        </p:txBody>
      </p:sp>
    </p:spTree>
    <p:extLst>
      <p:ext uri="{BB962C8B-B14F-4D97-AF65-F5344CB8AC3E}">
        <p14:creationId xmlns:p14="http://schemas.microsoft.com/office/powerpoint/2010/main" val="2570874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97E47D5A-A152-694C-B8F8-6B46218DCA61}"/>
              </a:ext>
            </a:extLst>
          </p:cNvPr>
          <p:cNvPicPr>
            <a:picLocks noChangeAspect="1"/>
          </p:cNvPicPr>
          <p:nvPr/>
        </p:nvPicPr>
        <p:blipFill rotWithShape="1">
          <a:blip r:embed="rId2">
            <a:extLst>
              <a:ext uri="{28A0092B-C50C-407E-A947-70E740481C1C}">
                <a14:useLocalDpi xmlns:a14="http://schemas.microsoft.com/office/drawing/2010/main" val="0"/>
              </a:ext>
            </a:extLst>
          </a:blip>
          <a:srcRect l="31032"/>
          <a:stretch/>
        </p:blipFill>
        <p:spPr>
          <a:xfrm>
            <a:off x="0" y="0"/>
            <a:ext cx="3165231" cy="6858000"/>
          </a:xfrm>
          <a:prstGeom prst="rect">
            <a:avLst/>
          </a:prstGeom>
        </p:spPr>
      </p:pic>
      <p:sp>
        <p:nvSpPr>
          <p:cNvPr id="6" name="Başlık 5">
            <a:extLst>
              <a:ext uri="{FF2B5EF4-FFF2-40B4-BE49-F238E27FC236}">
                <a16:creationId xmlns:a16="http://schemas.microsoft.com/office/drawing/2014/main" id="{9EF0EAE0-8FCF-5349-B850-5B5564DBA1FB}"/>
              </a:ext>
            </a:extLst>
          </p:cNvPr>
          <p:cNvSpPr>
            <a:spLocks noGrp="1"/>
          </p:cNvSpPr>
          <p:nvPr>
            <p:ph type="ctrTitle"/>
          </p:nvPr>
        </p:nvSpPr>
        <p:spPr>
          <a:xfrm>
            <a:off x="3546231" y="3771045"/>
            <a:ext cx="8345365" cy="2218715"/>
          </a:xfrm>
        </p:spPr>
        <p:txBody>
          <a:bodyPr>
            <a:normAutofit fontScale="90000"/>
          </a:bodyPr>
          <a:lstStyle/>
          <a:p>
            <a:r>
              <a:rPr lang="tr-TR">
                <a:effectLst/>
              </a:rPr>
              <a:t>The moment of occurrence of the event can be in the past, present or future, as well as in the time interval when it was told to someone else, at the same time as the event, or after it.</a:t>
            </a:r>
            <a:endParaRPr lang="tr-TR"/>
          </a:p>
        </p:txBody>
      </p:sp>
    </p:spTree>
    <p:extLst>
      <p:ext uri="{BB962C8B-B14F-4D97-AF65-F5344CB8AC3E}">
        <p14:creationId xmlns:p14="http://schemas.microsoft.com/office/powerpoint/2010/main" val="2421798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1218006C-F8AB-AB4F-93B2-6FAD235A03D5}"/>
              </a:ext>
            </a:extLst>
          </p:cNvPr>
          <p:cNvPicPr>
            <a:picLocks noChangeAspect="1"/>
          </p:cNvPicPr>
          <p:nvPr/>
        </p:nvPicPr>
        <p:blipFill rotWithShape="1">
          <a:blip r:embed="rId2">
            <a:extLst>
              <a:ext uri="{28A0092B-C50C-407E-A947-70E740481C1C}">
                <a14:useLocalDpi xmlns:a14="http://schemas.microsoft.com/office/drawing/2010/main" val="0"/>
              </a:ext>
            </a:extLst>
          </a:blip>
          <a:srcRect r="40251"/>
          <a:stretch/>
        </p:blipFill>
        <p:spPr>
          <a:xfrm>
            <a:off x="9594606" y="0"/>
            <a:ext cx="2597394" cy="6858000"/>
          </a:xfrm>
          <a:prstGeom prst="rect">
            <a:avLst/>
          </a:prstGeom>
        </p:spPr>
      </p:pic>
      <p:sp>
        <p:nvSpPr>
          <p:cNvPr id="2" name="Başlık 1">
            <a:extLst>
              <a:ext uri="{FF2B5EF4-FFF2-40B4-BE49-F238E27FC236}">
                <a16:creationId xmlns:a16="http://schemas.microsoft.com/office/drawing/2014/main" id="{D0F12A2C-4542-194C-982E-8D38D1DD0853}"/>
              </a:ext>
            </a:extLst>
          </p:cNvPr>
          <p:cNvSpPr>
            <a:spLocks noGrp="1"/>
          </p:cNvSpPr>
          <p:nvPr>
            <p:ph type="ctrTitle"/>
          </p:nvPr>
        </p:nvSpPr>
        <p:spPr>
          <a:xfrm>
            <a:off x="348029" y="2485171"/>
            <a:ext cx="8916865" cy="3361714"/>
          </a:xfrm>
        </p:spPr>
        <p:txBody>
          <a:bodyPr>
            <a:noAutofit/>
          </a:bodyPr>
          <a:lstStyle/>
          <a:p>
            <a:r>
              <a:rPr lang="tr-TR" sz="4800" b="1" i="0">
                <a:solidFill>
                  <a:srgbClr val="222222"/>
                </a:solidFill>
                <a:effectLst/>
                <a:latin typeface="Roboto" panose="02000000000000000000" pitchFamily="2" charset="0"/>
              </a:rPr>
              <a:t>Jane: I am going to my friend’s party.</a:t>
            </a:r>
            <a:br>
              <a:rPr lang="tr-TR" sz="4800" b="1" i="0">
                <a:solidFill>
                  <a:srgbClr val="222222"/>
                </a:solidFill>
                <a:effectLst/>
                <a:latin typeface="Roboto" panose="02000000000000000000" pitchFamily="2" charset="0"/>
              </a:rPr>
            </a:br>
            <a:br>
              <a:rPr lang="tr-TR" sz="4800" b="1" i="0">
                <a:solidFill>
                  <a:srgbClr val="222222"/>
                </a:solidFill>
                <a:effectLst/>
                <a:latin typeface="Roboto" panose="02000000000000000000" pitchFamily="2" charset="0"/>
              </a:rPr>
            </a:br>
            <a:r>
              <a:rPr lang="tr-TR" sz="4800" b="1" i="0">
                <a:solidFill>
                  <a:srgbClr val="222222"/>
                </a:solidFill>
                <a:effectLst/>
                <a:latin typeface="Roboto" panose="02000000000000000000" pitchFamily="2" charset="0"/>
              </a:rPr>
              <a:t>Jane said, “I am going to my friend’s party.”</a:t>
            </a:r>
            <a:br>
              <a:rPr lang="tr-TR" sz="4800" b="1" i="0">
                <a:solidFill>
                  <a:srgbClr val="222222"/>
                </a:solidFill>
                <a:effectLst/>
                <a:latin typeface="Roboto" panose="02000000000000000000" pitchFamily="2" charset="0"/>
              </a:rPr>
            </a:br>
            <a:br>
              <a:rPr lang="tr-TR" sz="4800" b="1" i="0">
                <a:solidFill>
                  <a:srgbClr val="222222"/>
                </a:solidFill>
                <a:effectLst/>
                <a:latin typeface="Roboto" panose="02000000000000000000" pitchFamily="2" charset="0"/>
              </a:rPr>
            </a:br>
            <a:r>
              <a:rPr lang="tr-TR" sz="4800" b="1" i="0">
                <a:solidFill>
                  <a:srgbClr val="222222"/>
                </a:solidFill>
                <a:effectLst/>
                <a:latin typeface="Roboto" panose="02000000000000000000" pitchFamily="2" charset="0"/>
              </a:rPr>
              <a:t>Jane said (that) she was going to her friend’s party.</a:t>
            </a:r>
            <a:endParaRPr lang="tr-TR" sz="4800"/>
          </a:p>
        </p:txBody>
      </p:sp>
    </p:spTree>
    <p:extLst>
      <p:ext uri="{BB962C8B-B14F-4D97-AF65-F5344CB8AC3E}">
        <p14:creationId xmlns:p14="http://schemas.microsoft.com/office/powerpoint/2010/main" val="113018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964AB296-B554-184D-B676-56B136274B9B}"/>
              </a:ext>
            </a:extLst>
          </p:cNvPr>
          <p:cNvSpPr>
            <a:spLocks noGrp="1"/>
          </p:cNvSpPr>
          <p:nvPr>
            <p:ph type="ctrTitle"/>
          </p:nvPr>
        </p:nvSpPr>
        <p:spPr>
          <a:xfrm>
            <a:off x="657591" y="3990853"/>
            <a:ext cx="10876817" cy="2086830"/>
          </a:xfrm>
        </p:spPr>
        <p:txBody>
          <a:bodyPr>
            <a:normAutofit fontScale="90000"/>
          </a:bodyPr>
          <a:lstStyle/>
          <a:p>
            <a:r>
              <a:rPr lang="tr-TR" b="1" i="0">
                <a:solidFill>
                  <a:srgbClr val="222222"/>
                </a:solidFill>
                <a:effectLst/>
                <a:latin typeface="Roboto" panose="02000000000000000000" pitchFamily="2" charset="0"/>
              </a:rPr>
              <a:t>Tom said “My mother bought some apple from the market.” </a:t>
            </a:r>
            <a:r>
              <a:rPr lang="tr-TR" b="1" i="1">
                <a:solidFill>
                  <a:srgbClr val="222222"/>
                </a:solidFill>
                <a:effectLst/>
                <a:latin typeface="Roboto" panose="02000000000000000000" pitchFamily="2" charset="0"/>
              </a:rPr>
              <a:t>(</a:t>
            </a:r>
            <a:r>
              <a:rPr lang="tr-TR" b="1" i="0">
                <a:solidFill>
                  <a:srgbClr val="222222"/>
                </a:solidFill>
                <a:effectLst/>
                <a:latin typeface="Roboto" panose="02000000000000000000" pitchFamily="2" charset="0"/>
              </a:rPr>
              <a:t>direct</a:t>
            </a:r>
            <a:r>
              <a:rPr lang="tr-TR" b="1" i="1">
                <a:solidFill>
                  <a:srgbClr val="222222"/>
                </a:solidFill>
                <a:effectLst/>
                <a:latin typeface="Roboto" panose="02000000000000000000" pitchFamily="2" charset="0"/>
              </a:rPr>
              <a:t>)</a:t>
            </a:r>
            <a:br>
              <a:rPr lang="tr-TR" b="1" i="1">
                <a:solidFill>
                  <a:srgbClr val="222222"/>
                </a:solidFill>
                <a:effectLst/>
                <a:latin typeface="Roboto" panose="02000000000000000000" pitchFamily="2" charset="0"/>
              </a:rPr>
            </a:br>
            <a:br>
              <a:rPr lang="tr-TR" b="1" i="1">
                <a:solidFill>
                  <a:srgbClr val="222222"/>
                </a:solidFill>
                <a:effectLst/>
                <a:latin typeface="Roboto" panose="02000000000000000000" pitchFamily="2" charset="0"/>
              </a:rPr>
            </a:br>
            <a:r>
              <a:rPr lang="tr-TR" b="1" i="0">
                <a:solidFill>
                  <a:srgbClr val="222222"/>
                </a:solidFill>
                <a:effectLst/>
                <a:latin typeface="Roboto" panose="02000000000000000000" pitchFamily="2" charset="0"/>
              </a:rPr>
              <a:t>Tom said (that) his mother bought/ had bought some apple from the market. (reported)</a:t>
            </a:r>
            <a:endParaRPr lang="tr-TR"/>
          </a:p>
        </p:txBody>
      </p:sp>
    </p:spTree>
    <p:extLst>
      <p:ext uri="{BB962C8B-B14F-4D97-AF65-F5344CB8AC3E}">
        <p14:creationId xmlns:p14="http://schemas.microsoft.com/office/powerpoint/2010/main" val="241180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ACEBE165-0F03-A249-B8BD-EF8C991DA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824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D9C95774-8CB0-1144-B6E9-FE12E7496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0557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4A739C-A0A6-884F-9D30-E571235FDC48}"/>
              </a:ext>
            </a:extLst>
          </p:cNvPr>
          <p:cNvSpPr>
            <a:spLocks noGrp="1"/>
          </p:cNvSpPr>
          <p:nvPr>
            <p:ph type="title"/>
          </p:nvPr>
        </p:nvSpPr>
        <p:spPr/>
        <p:txBody>
          <a:bodyPr>
            <a:normAutofit/>
          </a:bodyPr>
          <a:lstStyle/>
          <a:p>
            <a:r>
              <a:rPr lang="tr-TR" sz="8000" b="1">
                <a:solidFill>
                  <a:srgbClr val="C00000"/>
                </a:solidFill>
                <a:effectLst/>
              </a:rPr>
              <a:t>EXAMPLES</a:t>
            </a:r>
            <a:endParaRPr lang="tr-TR" sz="8000" b="1">
              <a:solidFill>
                <a:srgbClr val="C00000"/>
              </a:solidFill>
            </a:endParaRPr>
          </a:p>
        </p:txBody>
      </p:sp>
      <p:sp>
        <p:nvSpPr>
          <p:cNvPr id="3" name="İçerik Yer Tutucusu 2">
            <a:extLst>
              <a:ext uri="{FF2B5EF4-FFF2-40B4-BE49-F238E27FC236}">
                <a16:creationId xmlns:a16="http://schemas.microsoft.com/office/drawing/2014/main" id="{58BB2E9D-E4CF-DC4D-A3B6-70A675A0A4AD}"/>
              </a:ext>
            </a:extLst>
          </p:cNvPr>
          <p:cNvSpPr>
            <a:spLocks noGrp="1"/>
          </p:cNvSpPr>
          <p:nvPr>
            <p:ph idx="1"/>
          </p:nvPr>
        </p:nvSpPr>
        <p:spPr/>
        <p:txBody>
          <a:bodyPr>
            <a:normAutofit/>
          </a:bodyPr>
          <a:lstStyle/>
          <a:p>
            <a:pPr marL="0" indent="0">
              <a:buNone/>
            </a:pPr>
            <a:r>
              <a:rPr lang="tr-TR" sz="4400" b="0" i="0">
                <a:solidFill>
                  <a:srgbClr val="1B1B1B"/>
                </a:solidFill>
                <a:effectLst/>
                <a:latin typeface="Arial" panose="020B0604020202020204" pitchFamily="34" charset="0"/>
              </a:rPr>
              <a:t>1. I’m living in London now.</a:t>
            </a:r>
            <a:br>
              <a:rPr lang="tr-TR" sz="4400"/>
            </a:br>
            <a:r>
              <a:rPr lang="tr-TR" sz="4400" b="0" i="0">
                <a:solidFill>
                  <a:srgbClr val="1B1B1B"/>
                </a:solidFill>
                <a:effectLst/>
                <a:latin typeface="Arial" panose="020B0604020202020204" pitchFamily="34" charset="0"/>
              </a:rPr>
              <a:t>2. My father isn’t very well.</a:t>
            </a:r>
            <a:br>
              <a:rPr lang="tr-TR" sz="4400"/>
            </a:br>
            <a:r>
              <a:rPr lang="tr-TR" sz="4400" b="0" i="0">
                <a:solidFill>
                  <a:srgbClr val="1B1B1B"/>
                </a:solidFill>
                <a:effectLst/>
                <a:latin typeface="Arial" panose="020B0604020202020204" pitchFamily="34" charset="0"/>
              </a:rPr>
              <a:t>3. Sharon and Paul are getting married next month.</a:t>
            </a:r>
            <a:br>
              <a:rPr lang="tr-TR" sz="4400"/>
            </a:br>
            <a:r>
              <a:rPr lang="tr-TR" sz="4400" b="0" i="0">
                <a:solidFill>
                  <a:srgbClr val="1B1B1B"/>
                </a:solidFill>
                <a:effectLst/>
                <a:latin typeface="Arial" panose="020B0604020202020204" pitchFamily="34" charset="0"/>
              </a:rPr>
              <a:t>4. Margaret has had a baby.</a:t>
            </a:r>
            <a:br>
              <a:rPr lang="tr-TR" sz="4400"/>
            </a:br>
            <a:r>
              <a:rPr lang="tr-TR" sz="4400" b="0" i="0">
                <a:solidFill>
                  <a:srgbClr val="1B1B1B"/>
                </a:solidFill>
                <a:effectLst/>
                <a:latin typeface="Arial" panose="020B0604020202020204" pitchFamily="34" charset="0"/>
              </a:rPr>
              <a:t>5. I don’t know what Fred is doing.</a:t>
            </a:r>
            <a:endParaRPr lang="tr-TR" sz="4400"/>
          </a:p>
        </p:txBody>
      </p:sp>
    </p:spTree>
    <p:extLst>
      <p:ext uri="{BB962C8B-B14F-4D97-AF65-F5344CB8AC3E}">
        <p14:creationId xmlns:p14="http://schemas.microsoft.com/office/powerpoint/2010/main" val="3477436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13CFC269-D83D-DF4B-9C79-3AB681ACD94B}"/>
              </a:ext>
            </a:extLst>
          </p:cNvPr>
          <p:cNvSpPr>
            <a:spLocks noGrp="1"/>
          </p:cNvSpPr>
          <p:nvPr>
            <p:ph idx="1"/>
          </p:nvPr>
        </p:nvSpPr>
        <p:spPr>
          <a:xfrm>
            <a:off x="838200" y="913423"/>
            <a:ext cx="10515600" cy="4351338"/>
          </a:xfrm>
        </p:spPr>
        <p:txBody>
          <a:bodyPr>
            <a:noAutofit/>
          </a:bodyPr>
          <a:lstStyle/>
          <a:p>
            <a:pPr marL="0" indent="0">
              <a:buNone/>
            </a:pPr>
            <a:r>
              <a:rPr lang="tr-TR" sz="4400" b="0" i="0">
                <a:solidFill>
                  <a:srgbClr val="1B1B1B"/>
                </a:solidFill>
                <a:effectLst/>
                <a:latin typeface="Arial" panose="020B0604020202020204" pitchFamily="34" charset="0"/>
              </a:rPr>
              <a:t>1. Eric said that he was living in London now.</a:t>
            </a:r>
            <a:br>
              <a:rPr lang="tr-TR" sz="4400"/>
            </a:br>
            <a:r>
              <a:rPr lang="tr-TR" sz="4400" b="0" i="0">
                <a:solidFill>
                  <a:srgbClr val="1B1B1B"/>
                </a:solidFill>
                <a:effectLst/>
                <a:latin typeface="Arial" panose="020B0604020202020204" pitchFamily="34" charset="0"/>
              </a:rPr>
              <a:t>2. He said that his father wasn’t very well.</a:t>
            </a:r>
            <a:br>
              <a:rPr lang="tr-TR" sz="4400"/>
            </a:br>
            <a:r>
              <a:rPr lang="tr-TR" sz="4400" b="0" i="0">
                <a:solidFill>
                  <a:srgbClr val="1B1B1B"/>
                </a:solidFill>
                <a:effectLst/>
                <a:latin typeface="Arial" panose="020B0604020202020204" pitchFamily="34" charset="0"/>
              </a:rPr>
              <a:t>3. He said that Sharon and Paul were getting married next month.</a:t>
            </a:r>
            <a:br>
              <a:rPr lang="tr-TR" sz="4400"/>
            </a:br>
            <a:r>
              <a:rPr lang="tr-TR" sz="4400" b="0" i="0">
                <a:solidFill>
                  <a:srgbClr val="1B1B1B"/>
                </a:solidFill>
                <a:effectLst/>
                <a:latin typeface="Arial" panose="020B0604020202020204" pitchFamily="34" charset="0"/>
              </a:rPr>
              <a:t>4. He said that Margaret had had a baby.</a:t>
            </a:r>
            <a:br>
              <a:rPr lang="tr-TR" sz="4400"/>
            </a:br>
            <a:r>
              <a:rPr lang="tr-TR" sz="4400" b="0" i="0">
                <a:solidFill>
                  <a:srgbClr val="1B1B1B"/>
                </a:solidFill>
                <a:effectLst/>
                <a:latin typeface="Arial" panose="020B0604020202020204" pitchFamily="34" charset="0"/>
              </a:rPr>
              <a:t>5. He said that he didn’t know what Fred was doing.</a:t>
            </a:r>
            <a:endParaRPr lang="tr-TR" sz="4400"/>
          </a:p>
        </p:txBody>
      </p:sp>
    </p:spTree>
    <p:extLst>
      <p:ext uri="{BB962C8B-B14F-4D97-AF65-F5344CB8AC3E}">
        <p14:creationId xmlns:p14="http://schemas.microsoft.com/office/powerpoint/2010/main" val="1136490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12</Slides>
  <Notes>0</Notes>
  <HiddenSlides>0</HiddenSlide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Office Teması</vt:lpstr>
      <vt:lpstr>PowerPoint Sunusu</vt:lpstr>
      <vt:lpstr>The word meaning of Reported Speech is "Indirect Speech". In other words, it is the indirect way of transferring a sentence established in any time period to others.</vt:lpstr>
      <vt:lpstr>The moment of occurrence of the event can be in the past, present or future, as well as in the time interval when it was told to someone else, at the same time as the event, or after it.</vt:lpstr>
      <vt:lpstr>Jane: I am going to my friend’s party.  Jane said, “I am going to my friend’s party.”  Jane said (that) she was going to her friend’s party.</vt:lpstr>
      <vt:lpstr>Tom said “My mother bought some apple from the market.” (direct)  Tom said (that) his mother bought/ had bought some apple from the market. (reported)</vt:lpstr>
      <vt:lpstr>PowerPoint Sunusu</vt:lpstr>
      <vt:lpstr>PowerPoint Sunusu</vt:lpstr>
      <vt:lpstr>EXAMPLES</vt:lpstr>
      <vt:lpstr>PowerPoint Sunusu</vt:lpstr>
      <vt:lpstr>PowerPoint Sunusu</vt:lpstr>
      <vt:lpstr>PowerPoint Sunusu</vt:lpstr>
      <vt:lpstr>THANKS FOR LISTENING TO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dilanahin2665@gmail.com</dc:creator>
  <cp:lastModifiedBy>dilanahin2665@gmail.com</cp:lastModifiedBy>
  <cp:revision>3</cp:revision>
  <dcterms:created xsi:type="dcterms:W3CDTF">2022-04-18T16:33:31Z</dcterms:created>
  <dcterms:modified xsi:type="dcterms:W3CDTF">2022-04-18T17:13:55Z</dcterms:modified>
</cp:coreProperties>
</file>