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01878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82875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15438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87733"/>
      </p:ext>
    </p:extLst>
  </p:cSld>
  <p:clrMapOvr>
    <a:masterClrMapping/>
  </p:clrMapOvr>
  <p:transition spd="slow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6791"/>
      </p:ext>
    </p:extLst>
  </p:cSld>
  <p:clrMapOvr>
    <a:masterClrMapping/>
  </p:clrMapOvr>
  <p:transition spd="slow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9009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96782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6065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62558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56567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79896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431462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5425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536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ransition spd="slow">
    <p:wheel spokes="1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konusarakogren.com/ingilizce-keske-cumleleri/" TargetMode="External" /><Relationship Id="rId2" Type="http://schemas.openxmlformats.org/officeDocument/2006/relationships/hyperlink" Target="https://www.getwordly.com/blog/wish-clause-konu-anlatimi-ve-wish-cumleleri/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ingilizcebankasi.com/ingilizce-wish-clauses-konu-anlatimi/" TargetMode="Externa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D819D6-9183-8949-B331-2DC79411F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82698"/>
            <a:ext cx="7766936" cy="1646302"/>
          </a:xfrm>
        </p:spPr>
        <p:txBody>
          <a:bodyPr/>
          <a:lstStyle/>
          <a:p>
            <a:r>
              <a:rPr lang="tr-TR"/>
              <a:t>Wish Clause</a:t>
            </a:r>
          </a:p>
        </p:txBody>
      </p:sp>
    </p:spTree>
    <p:extLst>
      <p:ext uri="{BB962C8B-B14F-4D97-AF65-F5344CB8AC3E}">
        <p14:creationId xmlns:p14="http://schemas.microsoft.com/office/powerpoint/2010/main" val="4097438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742DA73D-BCF7-7740-B1E9-D0DFF39EF980}"/>
              </a:ext>
            </a:extLst>
          </p:cNvPr>
          <p:cNvSpPr txBox="1"/>
          <p:nvPr/>
        </p:nvSpPr>
        <p:spPr>
          <a:xfrm>
            <a:off x="468611" y="289679"/>
            <a:ext cx="99222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/>
              <a:t>1.I wish Anna ...............(not say) that to Charles. He was really upset.</a:t>
            </a:r>
          </a:p>
          <a:p>
            <a:pPr algn="l"/>
            <a:r>
              <a:rPr lang="tr-TR"/>
              <a:t>
2.I wish the weather ........... (to be) better here in summer but there’s nothing we can do about it.</a:t>
            </a:r>
          </a:p>
          <a:p>
            <a:pPr algn="l"/>
            <a:r>
              <a:rPr lang="tr-TR"/>
              <a:t>
3.I wish I ............... (have) a bigger car. Mine is too small.</a:t>
            </a:r>
          </a:p>
          <a:p>
            <a:pPr algn="l"/>
            <a:r>
              <a:rPr lang="tr-TR"/>
              <a:t>
4.I wish Tomas ................ (not be) so selfish but he’s always been like this.
5.I wish I .................. (know) Carol was ill last week. I would have phoned her.
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A69E8C3-E4DA-BA40-AB3C-EBF3CEDDF8D9}"/>
              </a:ext>
            </a:extLst>
          </p:cNvPr>
          <p:cNvSpPr txBox="1"/>
          <p:nvPr/>
        </p:nvSpPr>
        <p:spPr>
          <a:xfrm>
            <a:off x="468611" y="3152001"/>
            <a:ext cx="99222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/>
              <a:t>
6.I wish my son ................. (study) more often for the next exams. He only studies before exams.</a:t>
            </a:r>
          </a:p>
          <a:p>
            <a:pPr algn="l"/>
            <a:r>
              <a:rPr lang="tr-TR"/>
              <a:t>
7.I wish I ................. (not eat) too much at Phil’s party. Now I don’t feel well.
8.I wish someone ..................... (answer) that phone. I could have told them that we were not going.
9.I wish I ................ (know) her e mail addresss. I would send her an e-mail.</a:t>
            </a:r>
          </a:p>
          <a:p>
            <a:pPr algn="l"/>
            <a:endParaRPr lang="tr-TR"/>
          </a:p>
          <a:p>
            <a:pPr algn="l"/>
            <a:r>
              <a:rPr lang="tr-TR"/>
              <a:t>10.I wish he ..................... (not speak) so loudly. He thought that we were deaf!</a:t>
            </a:r>
          </a:p>
        </p:txBody>
      </p:sp>
    </p:spTree>
    <p:extLst>
      <p:ext uri="{BB962C8B-B14F-4D97-AF65-F5344CB8AC3E}">
        <p14:creationId xmlns:p14="http://schemas.microsoft.com/office/powerpoint/2010/main" val="2040670168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D5C05B-837D-D543-B43C-91AF943B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References: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221FC5-2076-8D4E-BD96-8D632C17D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hlinkClick r:id="rId2"/>
              </a:rPr>
              <a:t>https://www.getwordly.com/blog/wish-clause-konu-anlatimi-ve-wish-cumleleri/</a:t>
            </a:r>
            <a:endParaRPr lang="tr-TR"/>
          </a:p>
          <a:p>
            <a:endParaRPr lang="tr-TR"/>
          </a:p>
          <a:p>
            <a:r>
              <a:rPr lang="tr-TR">
                <a:hlinkClick r:id="rId3"/>
              </a:rPr>
              <a:t>https://blog.konusarakogren.com/ingilizce-keske-cumleleri/</a:t>
            </a:r>
            <a:r>
              <a:rPr lang="tr-TR"/>
              <a:t> </a:t>
            </a:r>
          </a:p>
          <a:p>
            <a:endParaRPr lang="tr-TR"/>
          </a:p>
          <a:p>
            <a:r>
              <a:rPr lang="tr-TR">
                <a:hlinkClick r:id="rId4"/>
              </a:rPr>
              <a:t>https://ingilizcebankasi.com/ingilizce-wish-clauses-konu-anlatimi/</a:t>
            </a:r>
            <a:r>
              <a:rPr 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9780293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05D0B19D-BBBC-A94D-AD97-031DE92636B5}"/>
              </a:ext>
            </a:extLst>
          </p:cNvPr>
          <p:cNvSpPr txBox="1"/>
          <p:nvPr/>
        </p:nvSpPr>
        <p:spPr>
          <a:xfrm>
            <a:off x="1118754" y="1353262"/>
            <a:ext cx="9954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6000"/>
              <a:t>Thanks for listening </a:t>
            </a:r>
            <a:r>
              <a:rPr lang="tr-TR" sz="6000">
                <a:sym typeface="Wingdings" pitchFamily="2" charset="2"/>
              </a:rPr>
              <a:t>   </a:t>
            </a:r>
            <a:endParaRPr lang="tr-TR" sz="600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0B0921E-BD55-8348-B9A3-A5C2F009D632}"/>
              </a:ext>
            </a:extLst>
          </p:cNvPr>
          <p:cNvSpPr txBox="1"/>
          <p:nvPr/>
        </p:nvSpPr>
        <p:spPr>
          <a:xfrm>
            <a:off x="4506903" y="3935078"/>
            <a:ext cx="31781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3200" b="1"/>
              <a:t>Yakup ACA</a:t>
            </a:r>
          </a:p>
          <a:p>
            <a:pPr algn="l"/>
            <a:endParaRPr lang="tr-TR" sz="3200" b="1"/>
          </a:p>
          <a:p>
            <a:pPr algn="l"/>
            <a:r>
              <a:rPr lang="tr-TR" sz="3200" b="1"/>
              <a:t> 129     11/A</a:t>
            </a:r>
          </a:p>
        </p:txBody>
      </p:sp>
    </p:spTree>
    <p:extLst>
      <p:ext uri="{BB962C8B-B14F-4D97-AF65-F5344CB8AC3E}">
        <p14:creationId xmlns:p14="http://schemas.microsoft.com/office/powerpoint/2010/main" val="2992666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8853F8-0DB3-4642-9999-D563576A4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Wish Clauses are divided into three: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07BE01F0-54DC-FD47-B2CC-8EBAF6C5C1F7}"/>
              </a:ext>
            </a:extLst>
          </p:cNvPr>
          <p:cNvSpPr txBox="1"/>
          <p:nvPr/>
        </p:nvSpPr>
        <p:spPr>
          <a:xfrm>
            <a:off x="3050038" y="3244334"/>
            <a:ext cx="61000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tr-TR" sz="1800" b="0" i="0" u="none" strike="noStrike"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7" name="Tablo 27">
            <a:extLst>
              <a:ext uri="{FF2B5EF4-FFF2-40B4-BE49-F238E27FC236}">
                <a16:creationId xmlns:a16="http://schemas.microsoft.com/office/drawing/2014/main" id="{A90B85BE-099E-DE49-B8BC-D6BEE5986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03194"/>
              </p:ext>
            </p:extLst>
          </p:nvPr>
        </p:nvGraphicFramePr>
        <p:xfrm>
          <a:off x="730353" y="2655056"/>
          <a:ext cx="10883016" cy="394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7672">
                  <a:extLst>
                    <a:ext uri="{9D8B030D-6E8A-4147-A177-3AD203B41FA5}">
                      <a16:colId xmlns:a16="http://schemas.microsoft.com/office/drawing/2014/main" val="1007435672"/>
                    </a:ext>
                  </a:extLst>
                </a:gridCol>
                <a:gridCol w="3627672">
                  <a:extLst>
                    <a:ext uri="{9D8B030D-6E8A-4147-A177-3AD203B41FA5}">
                      <a16:colId xmlns:a16="http://schemas.microsoft.com/office/drawing/2014/main" val="1032290955"/>
                    </a:ext>
                  </a:extLst>
                </a:gridCol>
                <a:gridCol w="3627672">
                  <a:extLst>
                    <a:ext uri="{9D8B030D-6E8A-4147-A177-3AD203B41FA5}">
                      <a16:colId xmlns:a16="http://schemas.microsoft.com/office/drawing/2014/main" val="1303926144"/>
                    </a:ext>
                  </a:extLst>
                </a:gridCol>
              </a:tblGrid>
              <a:tr h="1316182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587236"/>
                  </a:ext>
                </a:extLst>
              </a:tr>
              <a:tr h="1316182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54133"/>
                  </a:ext>
                </a:extLst>
              </a:tr>
              <a:tr h="1316182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91186"/>
                  </a:ext>
                </a:extLst>
              </a:tr>
            </a:tbl>
          </a:graphicData>
        </a:graphic>
      </p:graphicFrame>
      <p:sp>
        <p:nvSpPr>
          <p:cNvPr id="28" name="Metin kutusu 27">
            <a:extLst>
              <a:ext uri="{FF2B5EF4-FFF2-40B4-BE49-F238E27FC236}">
                <a16:creationId xmlns:a16="http://schemas.microsoft.com/office/drawing/2014/main" id="{D9C24761-C8EE-044B-A415-4D05EA13DB8F}"/>
              </a:ext>
            </a:extLst>
          </p:cNvPr>
          <p:cNvSpPr txBox="1"/>
          <p:nvPr/>
        </p:nvSpPr>
        <p:spPr>
          <a:xfrm>
            <a:off x="980074" y="2873193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>
                <a:solidFill>
                  <a:schemeClr val="bg1"/>
                </a:solidFill>
              </a:rPr>
              <a:t>Present or present tense wishes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CA3CFEEE-0E61-9E46-9D01-173F5256628F}"/>
              </a:ext>
            </a:extLst>
          </p:cNvPr>
          <p:cNvSpPr txBox="1"/>
          <p:nvPr/>
        </p:nvSpPr>
        <p:spPr>
          <a:xfrm flipH="1">
            <a:off x="927847" y="4110611"/>
            <a:ext cx="2421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>
                <a:solidFill>
                  <a:schemeClr val="bg1"/>
                </a:solidFill>
              </a:rPr>
              <a:t>Wishes for the future, expectations from someone</a:t>
            </a:r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B8DA1055-9C78-9645-B57C-2C4139D66894}"/>
              </a:ext>
            </a:extLst>
          </p:cNvPr>
          <p:cNvSpPr txBox="1"/>
          <p:nvPr/>
        </p:nvSpPr>
        <p:spPr>
          <a:xfrm>
            <a:off x="810000" y="540554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>
                <a:solidFill>
                  <a:schemeClr val="bg1"/>
                </a:solidFill>
              </a:rPr>
              <a:t>Wishes about the past</a:t>
            </a: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00363E42-0FAC-C94B-84B2-397FFF16A756}"/>
              </a:ext>
            </a:extLst>
          </p:cNvPr>
          <p:cNvSpPr txBox="1"/>
          <p:nvPr/>
        </p:nvSpPr>
        <p:spPr>
          <a:xfrm>
            <a:off x="4569181" y="2936100"/>
            <a:ext cx="452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>
                <a:solidFill>
                  <a:schemeClr val="bg1"/>
                </a:solidFill>
              </a:rPr>
              <a:t>I wish/If only + present tense</a:t>
            </a: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0D354A44-5CD2-B54C-9899-B57D037A7E8B}"/>
              </a:ext>
            </a:extLst>
          </p:cNvPr>
          <p:cNvSpPr txBox="1"/>
          <p:nvPr/>
        </p:nvSpPr>
        <p:spPr>
          <a:xfrm>
            <a:off x="4569181" y="4110611"/>
            <a:ext cx="27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>
                <a:solidFill>
                  <a:schemeClr val="bg1"/>
                </a:solidFill>
              </a:rPr>
              <a:t>I wish/If only + would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A9214CA6-8670-8143-A6BE-FDF90491D9C3}"/>
              </a:ext>
            </a:extLst>
          </p:cNvPr>
          <p:cNvSpPr txBox="1"/>
          <p:nvPr/>
        </p:nvSpPr>
        <p:spPr>
          <a:xfrm>
            <a:off x="4569181" y="5405542"/>
            <a:ext cx="3053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>
                <a:solidFill>
                  <a:schemeClr val="bg1"/>
                </a:solidFill>
              </a:rPr>
              <a:t>I wish/If only + past perfect (had + V3)</a:t>
            </a: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11FA9AAE-FDC5-0D48-B48D-0E4739B05EC0}"/>
              </a:ext>
            </a:extLst>
          </p:cNvPr>
          <p:cNvSpPr txBox="1"/>
          <p:nvPr/>
        </p:nvSpPr>
        <p:spPr>
          <a:xfrm>
            <a:off x="8135724" y="2942299"/>
            <a:ext cx="3526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>
                <a:solidFill>
                  <a:schemeClr val="bg1"/>
                </a:solidFill>
              </a:rPr>
              <a:t>I wish I </a:t>
            </a:r>
            <a:r>
              <a:rPr lang="tr-TR" b="1">
                <a:solidFill>
                  <a:schemeClr val="bg1"/>
                </a:solidFill>
              </a:rPr>
              <a:t>were </a:t>
            </a:r>
            <a:r>
              <a:rPr lang="tr-TR">
                <a:solidFill>
                  <a:schemeClr val="bg1"/>
                </a:solidFill>
              </a:rPr>
              <a:t>younger.</a:t>
            </a:r>
          </a:p>
          <a:p>
            <a:pPr algn="l"/>
            <a:r>
              <a:rPr lang="tr-TR">
                <a:solidFill>
                  <a:schemeClr val="bg1"/>
                </a:solidFill>
              </a:rPr>
              <a:t>I wish you </a:t>
            </a:r>
            <a:r>
              <a:rPr lang="tr-TR" b="1">
                <a:solidFill>
                  <a:schemeClr val="bg1"/>
                </a:solidFill>
              </a:rPr>
              <a:t>lived </a:t>
            </a:r>
            <a:r>
              <a:rPr lang="tr-TR">
                <a:solidFill>
                  <a:schemeClr val="bg1"/>
                </a:solidFill>
              </a:rPr>
              <a:t>in my house.</a:t>
            </a:r>
          </a:p>
          <a:p>
            <a:pPr algn="l"/>
            <a:r>
              <a:rPr lang="tr-TR">
                <a:solidFill>
                  <a:schemeClr val="bg1"/>
                </a:solidFill>
              </a:rPr>
              <a:t>If only I </a:t>
            </a:r>
            <a:r>
              <a:rPr lang="tr-TR" b="1">
                <a:solidFill>
                  <a:schemeClr val="bg1"/>
                </a:solidFill>
              </a:rPr>
              <a:t>could </a:t>
            </a:r>
            <a:r>
              <a:rPr lang="tr-TR">
                <a:solidFill>
                  <a:schemeClr val="bg1"/>
                </a:solidFill>
              </a:rPr>
              <a:t>swim.</a:t>
            </a:r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EE4CFFD8-BF2B-F74C-A916-C07A2580297B}"/>
              </a:ext>
            </a:extLst>
          </p:cNvPr>
          <p:cNvSpPr txBox="1"/>
          <p:nvPr/>
        </p:nvSpPr>
        <p:spPr>
          <a:xfrm>
            <a:off x="8104603" y="3917299"/>
            <a:ext cx="3078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>
                <a:solidFill>
                  <a:schemeClr val="bg1"/>
                </a:solidFill>
              </a:rPr>
              <a:t>I wish you </a:t>
            </a:r>
            <a:r>
              <a:rPr lang="tr-TR" b="1">
                <a:solidFill>
                  <a:schemeClr val="bg1"/>
                </a:solidFill>
              </a:rPr>
              <a:t>would stop </a:t>
            </a:r>
            <a:r>
              <a:rPr lang="tr-TR">
                <a:solidFill>
                  <a:schemeClr val="bg1"/>
                </a:solidFill>
              </a:rPr>
              <a:t>making that noise.</a:t>
            </a:r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8AF9602A-5532-E94F-87A9-4B04DD97F0CE}"/>
              </a:ext>
            </a:extLst>
          </p:cNvPr>
          <p:cNvSpPr txBox="1"/>
          <p:nvPr/>
        </p:nvSpPr>
        <p:spPr>
          <a:xfrm>
            <a:off x="8101970" y="4586122"/>
            <a:ext cx="3433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>
                <a:solidFill>
                  <a:schemeClr val="bg1"/>
                </a:solidFill>
              </a:rPr>
              <a:t>If only people </a:t>
            </a:r>
            <a:r>
              <a:rPr lang="tr-TR" b="1">
                <a:solidFill>
                  <a:schemeClr val="bg1"/>
                </a:solidFill>
              </a:rPr>
              <a:t>wouldn’t dirty </a:t>
            </a:r>
            <a:r>
              <a:rPr lang="tr-TR">
                <a:solidFill>
                  <a:schemeClr val="bg1"/>
                </a:solidFill>
              </a:rPr>
              <a:t>the streets.</a:t>
            </a: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736FF8A4-D90B-964A-AE4E-5CB4CA38AD71}"/>
              </a:ext>
            </a:extLst>
          </p:cNvPr>
          <p:cNvSpPr txBox="1"/>
          <p:nvPr/>
        </p:nvSpPr>
        <p:spPr>
          <a:xfrm>
            <a:off x="8104603" y="5958230"/>
            <a:ext cx="3274086" cy="651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>
                <a:solidFill>
                  <a:schemeClr val="bg1"/>
                </a:solidFill>
              </a:rPr>
              <a:t>I wish you </a:t>
            </a:r>
            <a:r>
              <a:rPr lang="tr-TR" b="1">
                <a:solidFill>
                  <a:schemeClr val="bg1"/>
                </a:solidFill>
              </a:rPr>
              <a:t>had visited </a:t>
            </a:r>
            <a:r>
              <a:rPr lang="tr-TR">
                <a:solidFill>
                  <a:schemeClr val="bg1"/>
                </a:solidFill>
              </a:rPr>
              <a:t>me before.</a:t>
            </a:r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0EC9DA8B-491F-184A-BDD9-8BECC604925C}"/>
              </a:ext>
            </a:extLst>
          </p:cNvPr>
          <p:cNvSpPr txBox="1"/>
          <p:nvPr/>
        </p:nvSpPr>
        <p:spPr>
          <a:xfrm>
            <a:off x="8135724" y="5324786"/>
            <a:ext cx="3130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>
                <a:solidFill>
                  <a:schemeClr val="bg1"/>
                </a:solidFill>
              </a:rPr>
              <a:t>I wish I </a:t>
            </a:r>
            <a:r>
              <a:rPr lang="tr-TR" b="1">
                <a:solidFill>
                  <a:schemeClr val="bg1"/>
                </a:solidFill>
              </a:rPr>
              <a:t>hadn’t seen </a:t>
            </a:r>
            <a:r>
              <a:rPr lang="tr-TR">
                <a:solidFill>
                  <a:schemeClr val="bg1"/>
                </a:solidFill>
              </a:rPr>
              <a:t>that terrible film.</a:t>
            </a: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0F571638-1B17-0041-91E9-3FD1987B877B}"/>
              </a:ext>
            </a:extLst>
          </p:cNvPr>
          <p:cNvSpPr txBox="1"/>
          <p:nvPr/>
        </p:nvSpPr>
        <p:spPr>
          <a:xfrm>
            <a:off x="8053275" y="2079087"/>
            <a:ext cx="369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2800">
                <a:solidFill>
                  <a:schemeClr val="accent6">
                    <a:lumMod val="75000"/>
                  </a:schemeClr>
                </a:solidFill>
              </a:rPr>
              <a:t>Example sentences</a:t>
            </a:r>
          </a:p>
        </p:txBody>
      </p:sp>
      <p:sp>
        <p:nvSpPr>
          <p:cNvPr id="40" name="Metin kutusu 39">
            <a:extLst>
              <a:ext uri="{FF2B5EF4-FFF2-40B4-BE49-F238E27FC236}">
                <a16:creationId xmlns:a16="http://schemas.microsoft.com/office/drawing/2014/main" id="{8EACA9DE-6835-7247-BA3E-550901B0F24D}"/>
              </a:ext>
            </a:extLst>
          </p:cNvPr>
          <p:cNvSpPr txBox="1"/>
          <p:nvPr/>
        </p:nvSpPr>
        <p:spPr>
          <a:xfrm>
            <a:off x="4569181" y="2051082"/>
            <a:ext cx="3837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2800">
                <a:solidFill>
                  <a:schemeClr val="accent6">
                    <a:lumMod val="75000"/>
                  </a:schemeClr>
                </a:solidFill>
              </a:rPr>
              <a:t>Structures</a:t>
            </a:r>
          </a:p>
        </p:txBody>
      </p:sp>
      <p:sp>
        <p:nvSpPr>
          <p:cNvPr id="41" name="Metin kutusu 40">
            <a:extLst>
              <a:ext uri="{FF2B5EF4-FFF2-40B4-BE49-F238E27FC236}">
                <a16:creationId xmlns:a16="http://schemas.microsoft.com/office/drawing/2014/main" id="{2B5B4AF4-6F97-0944-B539-DD6BF5F5B1A2}"/>
              </a:ext>
            </a:extLst>
          </p:cNvPr>
          <p:cNvSpPr txBox="1"/>
          <p:nvPr/>
        </p:nvSpPr>
        <p:spPr>
          <a:xfrm>
            <a:off x="980074" y="2079358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2800">
                <a:solidFill>
                  <a:schemeClr val="accent6">
                    <a:lumMod val="75000"/>
                  </a:schemeClr>
                </a:solidFill>
              </a:rPr>
              <a:t>Use</a:t>
            </a:r>
          </a:p>
        </p:txBody>
      </p:sp>
    </p:spTree>
    <p:extLst>
      <p:ext uri="{BB962C8B-B14F-4D97-AF65-F5344CB8AC3E}">
        <p14:creationId xmlns:p14="http://schemas.microsoft.com/office/powerpoint/2010/main" val="387552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8358B7-4B77-2E44-8C6F-EC3DD3CF5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Wish / If only + past simple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F14038-1578-7D4C-A894-297D37102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8"/>
            <a:ext cx="10464593" cy="2728676"/>
          </a:xfrm>
        </p:spPr>
        <p:txBody>
          <a:bodyPr>
            <a:normAutofit/>
          </a:bodyPr>
          <a:lstStyle/>
          <a:p>
            <a:r>
              <a:rPr lang="tr-TR" sz="2400"/>
              <a:t>For present or present tense wishes, the past simple is used in the wish clause.</a:t>
            </a:r>
          </a:p>
        </p:txBody>
      </p:sp>
    </p:spTree>
    <p:extLst>
      <p:ext uri="{BB962C8B-B14F-4D97-AF65-F5344CB8AC3E}">
        <p14:creationId xmlns:p14="http://schemas.microsoft.com/office/powerpoint/2010/main" val="1297716757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:a16="http://schemas.microsoft.com/office/drawing/2014/main" id="{1FBC0EB2-CA2E-BE46-AB3C-B2B917DE0F84}"/>
              </a:ext>
            </a:extLst>
          </p:cNvPr>
          <p:cNvSpPr txBox="1"/>
          <p:nvPr/>
        </p:nvSpPr>
        <p:spPr>
          <a:xfrm>
            <a:off x="583112" y="558662"/>
            <a:ext cx="5859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/>
              <a:t>I wish I</a:t>
            </a:r>
            <a:r>
              <a:rPr lang="tr-TR" sz="2800" b="1"/>
              <a:t> had </a:t>
            </a:r>
            <a:r>
              <a:rPr lang="tr-TR" sz="2800"/>
              <a:t>a red car. 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5E877393-B536-2342-BA99-29ABB8574A6B}"/>
              </a:ext>
            </a:extLst>
          </p:cNvPr>
          <p:cNvSpPr txBox="1"/>
          <p:nvPr/>
        </p:nvSpPr>
        <p:spPr>
          <a:xfrm>
            <a:off x="583112" y="1365488"/>
            <a:ext cx="5944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/>
              <a:t>I wish we </a:t>
            </a:r>
            <a:r>
              <a:rPr lang="tr-TR" sz="2800" b="1"/>
              <a:t>lived </a:t>
            </a:r>
            <a:r>
              <a:rPr lang="tr-TR" sz="2800"/>
              <a:t>in a free world.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69226E8-BD95-3848-8F6E-70703EFB2E11}"/>
              </a:ext>
            </a:extLst>
          </p:cNvPr>
          <p:cNvSpPr txBox="1"/>
          <p:nvPr/>
        </p:nvSpPr>
        <p:spPr>
          <a:xfrm>
            <a:off x="583112" y="2172314"/>
            <a:ext cx="5859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sz="2800"/>
              <a:t>Murtaza wishes he </a:t>
            </a:r>
            <a:r>
              <a:rPr lang="tr-TR" sz="2800" b="1"/>
              <a:t>could </a:t>
            </a:r>
            <a:r>
              <a:rPr lang="tr-TR" sz="2800"/>
              <a:t>swim.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94180EF2-BD3E-304F-AEF2-BB5C2C1776BF}"/>
              </a:ext>
            </a:extLst>
          </p:cNvPr>
          <p:cNvSpPr txBox="1"/>
          <p:nvPr/>
        </p:nvSpPr>
        <p:spPr>
          <a:xfrm>
            <a:off x="583113" y="2948576"/>
            <a:ext cx="6079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sz="2800"/>
              <a:t>If only I </a:t>
            </a:r>
            <a:r>
              <a:rPr lang="tr-TR" sz="2800" b="1"/>
              <a:t>knew </a:t>
            </a:r>
            <a:r>
              <a:rPr lang="tr-TR" sz="2800"/>
              <a:t>the answer.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D529BC7E-9CFE-4444-AFB8-0E961DF71DDC}"/>
              </a:ext>
            </a:extLst>
          </p:cNvPr>
          <p:cNvSpPr txBox="1"/>
          <p:nvPr/>
        </p:nvSpPr>
        <p:spPr>
          <a:xfrm>
            <a:off x="583112" y="3724838"/>
            <a:ext cx="6702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sz="2800"/>
              <a:t>I wish I</a:t>
            </a:r>
            <a:r>
              <a:rPr lang="tr-TR" sz="2800" b="1"/>
              <a:t> didn’t have </a:t>
            </a:r>
            <a:r>
              <a:rPr lang="tr-TR" sz="2800"/>
              <a:t>curly hair.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88C5D0A-1FF1-D240-B275-C51688D56DFB}"/>
              </a:ext>
            </a:extLst>
          </p:cNvPr>
          <p:cNvSpPr txBox="1"/>
          <p:nvPr/>
        </p:nvSpPr>
        <p:spPr>
          <a:xfrm>
            <a:off x="583112" y="4501099"/>
            <a:ext cx="5944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/>
              <a:t>I wish our hourse </a:t>
            </a:r>
            <a:r>
              <a:rPr lang="tr-TR" sz="2800" b="1"/>
              <a:t>were </a:t>
            </a:r>
            <a:r>
              <a:rPr lang="tr-TR" sz="2800"/>
              <a:t>bigger 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25B7DE17-42FA-9342-B2F5-EF03E6BF4A56}"/>
              </a:ext>
            </a:extLst>
          </p:cNvPr>
          <p:cNvSpPr txBox="1"/>
          <p:nvPr/>
        </p:nvSpPr>
        <p:spPr>
          <a:xfrm>
            <a:off x="583112" y="5277360"/>
            <a:ext cx="6702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/>
              <a:t>I wish I </a:t>
            </a:r>
            <a:r>
              <a:rPr lang="tr-TR" sz="2800" b="1"/>
              <a:t>were </a:t>
            </a:r>
            <a:r>
              <a:rPr lang="tr-TR" sz="2800"/>
              <a:t>in Australia now.</a:t>
            </a:r>
          </a:p>
        </p:txBody>
      </p:sp>
    </p:spTree>
    <p:extLst>
      <p:ext uri="{BB962C8B-B14F-4D97-AF65-F5344CB8AC3E}">
        <p14:creationId xmlns:p14="http://schemas.microsoft.com/office/powerpoint/2010/main" val="3349166937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298D5A-76D6-8C46-998E-CE123FCC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Wish / If only + past perfect (had + V3)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2F9CA6-8217-ED4F-82BE-684A86A37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/>
              <a:t>Wishes and regrets about the past are indicated by the past perfect in the wish clause.</a:t>
            </a:r>
          </a:p>
        </p:txBody>
      </p:sp>
    </p:spTree>
    <p:extLst>
      <p:ext uri="{BB962C8B-B14F-4D97-AF65-F5344CB8AC3E}">
        <p14:creationId xmlns:p14="http://schemas.microsoft.com/office/powerpoint/2010/main" val="3076126755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8E23E170-D4C1-8946-87CD-61490FAB67AF}"/>
              </a:ext>
            </a:extLst>
          </p:cNvPr>
          <p:cNvSpPr txBox="1"/>
          <p:nvPr/>
        </p:nvSpPr>
        <p:spPr>
          <a:xfrm>
            <a:off x="949851" y="1182119"/>
            <a:ext cx="65438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sz="2800"/>
              <a:t>I wish I </a:t>
            </a:r>
            <a:r>
              <a:rPr lang="tr-TR" sz="2800" b="1"/>
              <a:t>hadn’t watched </a:t>
            </a:r>
            <a:r>
              <a:rPr lang="tr-TR" sz="2800"/>
              <a:t>the match. It was terrible.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F73134E-CBC5-1D49-BBB0-922B6E5E27FE}"/>
              </a:ext>
            </a:extLst>
          </p:cNvPr>
          <p:cNvSpPr txBox="1"/>
          <p:nvPr/>
        </p:nvSpPr>
        <p:spPr>
          <a:xfrm>
            <a:off x="949851" y="2951946"/>
            <a:ext cx="53458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/>
              <a:t>I wish I</a:t>
            </a:r>
            <a:r>
              <a:rPr lang="tr-TR" sz="2800" b="1"/>
              <a:t> had been </a:t>
            </a:r>
            <a:r>
              <a:rPr lang="tr-TR" sz="2800"/>
              <a:t>more careful.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CBACBE65-3D10-F645-9D51-0793219FA9C9}"/>
              </a:ext>
            </a:extLst>
          </p:cNvPr>
          <p:cNvSpPr txBox="1"/>
          <p:nvPr/>
        </p:nvSpPr>
        <p:spPr>
          <a:xfrm>
            <a:off x="949851" y="4721773"/>
            <a:ext cx="62259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800"/>
              <a:t>If only you </a:t>
            </a:r>
            <a:r>
              <a:rPr lang="tr-TR" sz="2800" b="1"/>
              <a:t>had visited</a:t>
            </a:r>
            <a:r>
              <a:rPr lang="tr-TR" sz="2800"/>
              <a:t> me. Why didn’t you </a:t>
            </a:r>
            <a:r>
              <a:rPr lang="tr-TR" sz="2800">
                <a:latin typeface="Abadi" panose="020B0604020104020204" pitchFamily="34" charset="0"/>
              </a:rPr>
              <a:t>?</a:t>
            </a: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578863969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B8CA71-E0E2-F64C-BF52-485555999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Wish / If only + would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5D950E-7FC6-3E4A-9966-62FF22673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/>
              <a:t>It expresses the desire for a situation or someone’s behavior to change.</a:t>
            </a:r>
          </a:p>
        </p:txBody>
      </p:sp>
    </p:spTree>
    <p:extLst>
      <p:ext uri="{BB962C8B-B14F-4D97-AF65-F5344CB8AC3E}">
        <p14:creationId xmlns:p14="http://schemas.microsoft.com/office/powerpoint/2010/main" val="539340795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C04A7A64-DF3F-144C-BD29-69FA983F6B5D}"/>
              </a:ext>
            </a:extLst>
          </p:cNvPr>
          <p:cNvSpPr txBox="1"/>
          <p:nvPr/>
        </p:nvSpPr>
        <p:spPr>
          <a:xfrm>
            <a:off x="497540" y="962076"/>
            <a:ext cx="7203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sz="2800"/>
              <a:t>It’s been raining all day. I </a:t>
            </a:r>
            <a:r>
              <a:rPr lang="tr-TR" sz="2800" b="1"/>
              <a:t>wish</a:t>
            </a:r>
            <a:r>
              <a:rPr lang="tr-TR" sz="2800"/>
              <a:t> it </a:t>
            </a:r>
            <a:r>
              <a:rPr lang="tr-TR" sz="2800" b="1"/>
              <a:t>would </a:t>
            </a:r>
            <a:r>
              <a:rPr lang="tr-TR" sz="2800"/>
              <a:t>stop</a:t>
            </a:r>
            <a:r>
              <a:rPr lang="tr-TR" sz="2800" b="1"/>
              <a:t> </a:t>
            </a:r>
            <a:r>
              <a:rPr lang="tr-TR" sz="2800"/>
              <a:t>raining. 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4FA892CC-91B1-C34C-AA70-D1D242D65CD2}"/>
              </a:ext>
            </a:extLst>
          </p:cNvPr>
          <p:cNvSpPr txBox="1"/>
          <p:nvPr/>
        </p:nvSpPr>
        <p:spPr>
          <a:xfrm flipH="1">
            <a:off x="497540" y="2951946"/>
            <a:ext cx="75425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sz="2800"/>
              <a:t>If only the teacher </a:t>
            </a:r>
            <a:r>
              <a:rPr lang="tr-TR" sz="2800" b="1"/>
              <a:t>wouldn’t give</a:t>
            </a:r>
            <a:r>
              <a:rPr lang="tr-TR" sz="2800"/>
              <a:t> me so much homework.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820CFAF1-D29D-B047-AD34-9A3CDEC42F5B}"/>
              </a:ext>
            </a:extLst>
          </p:cNvPr>
          <p:cNvSpPr txBox="1"/>
          <p:nvPr/>
        </p:nvSpPr>
        <p:spPr>
          <a:xfrm>
            <a:off x="497540" y="4941817"/>
            <a:ext cx="5973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tr-TR" sz="2800"/>
              <a:t>I wish you </a:t>
            </a:r>
            <a:r>
              <a:rPr lang="tr-TR" sz="2800" b="1"/>
              <a:t>would eat</a:t>
            </a:r>
            <a:r>
              <a:rPr lang="tr-TR" sz="2800"/>
              <a:t> healthy food.</a:t>
            </a:r>
          </a:p>
        </p:txBody>
      </p:sp>
    </p:spTree>
    <p:extLst>
      <p:ext uri="{BB962C8B-B14F-4D97-AF65-F5344CB8AC3E}">
        <p14:creationId xmlns:p14="http://schemas.microsoft.com/office/powerpoint/2010/main" val="999318099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F43A98-5940-ED4B-A24E-1AB189FE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Note: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D60E37-EA63-054D-863C-6842C753B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/>
              <a:t>When wish and wish clauses have the same subject, could should be used instead of would.</a:t>
            </a:r>
          </a:p>
          <a:p>
            <a:endParaRPr lang="tr-TR" sz="2400"/>
          </a:p>
          <a:p>
            <a:endParaRPr lang="tr-TR" sz="2400"/>
          </a:p>
          <a:p>
            <a:pPr marL="0" indent="0">
              <a:buNone/>
            </a:pPr>
            <a:r>
              <a:rPr lang="tr-TR" sz="2800"/>
              <a:t>→  </a:t>
            </a:r>
            <a:r>
              <a:rPr lang="tr-TR" sz="2800" b="1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tr-TR" sz="2800"/>
              <a:t>wish </a:t>
            </a:r>
            <a:r>
              <a:rPr lang="tr-TR" sz="2800" b="1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tr-TR" sz="2800" b="1"/>
              <a:t>could </a:t>
            </a:r>
            <a:r>
              <a:rPr lang="tr-TR" sz="2800"/>
              <a:t>go with you.</a:t>
            </a:r>
          </a:p>
        </p:txBody>
      </p:sp>
    </p:spTree>
    <p:extLst>
      <p:ext uri="{BB962C8B-B14F-4D97-AF65-F5344CB8AC3E}">
        <p14:creationId xmlns:p14="http://schemas.microsoft.com/office/powerpoint/2010/main" val="2179152643"/>
      </p:ext>
    </p:extLst>
  </p:cSld>
  <p:clrMapOvr>
    <a:masterClrMapping/>
  </p:clrMapOvr>
  <p:transition spd="slow"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eklif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Geniş ekran</PresentationFormat>
  <Slides>12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Teklif</vt:lpstr>
      <vt:lpstr>Wish Clause</vt:lpstr>
      <vt:lpstr>Wish Clauses are divided into three:</vt:lpstr>
      <vt:lpstr>Wish / If only + past simple</vt:lpstr>
      <vt:lpstr>PowerPoint Sunusu</vt:lpstr>
      <vt:lpstr>Wish / If only + past perfect (had + V3)</vt:lpstr>
      <vt:lpstr>PowerPoint Sunusu</vt:lpstr>
      <vt:lpstr>Wish / If only + would</vt:lpstr>
      <vt:lpstr>PowerPoint Sunusu</vt:lpstr>
      <vt:lpstr>Note:</vt:lpstr>
      <vt:lpstr>PowerPoint Sunusu</vt:lpstr>
      <vt:lpstr>References: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Wish Clouse</dc:title>
  <dc:creator>yakupaca244@gmail.com</dc:creator>
  <cp:lastModifiedBy>yakupaca244@gmail.com</cp:lastModifiedBy>
  <cp:revision>10</cp:revision>
  <dcterms:created xsi:type="dcterms:W3CDTF">2022-01-01T12:51:22Z</dcterms:created>
  <dcterms:modified xsi:type="dcterms:W3CDTF">2022-06-09T14:35:51Z</dcterms:modified>
</cp:coreProperties>
</file>