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4" r:id="rId4"/>
    <p:sldId id="273" r:id="rId5"/>
    <p:sldId id="272" r:id="rId6"/>
    <p:sldId id="275" r:id="rId7"/>
    <p:sldId id="266" r:id="rId8"/>
    <p:sldId id="260" r:id="rId9"/>
    <p:sldId id="268" r:id="rId10"/>
    <p:sldId id="259" r:id="rId11"/>
    <p:sldId id="267" r:id="rId12"/>
    <p:sldId id="271" r:id="rId13"/>
    <p:sldId id="278" r:id="rId14"/>
    <p:sldId id="281" r:id="rId15"/>
    <p:sldId id="282" r:id="rId16"/>
    <p:sldId id="257" r:id="rId17"/>
    <p:sldId id="269"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6E482A-8060-7641-BAC0-8E1FA25FABF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30C30A9-1898-6642-9C89-9D4896A61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6EA17E9-86EA-D141-9365-CB62E50F278A}"/>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5" name="Alt Bilgi Yer Tutucusu 4">
            <a:extLst>
              <a:ext uri="{FF2B5EF4-FFF2-40B4-BE49-F238E27FC236}">
                <a16:creationId xmlns:a16="http://schemas.microsoft.com/office/drawing/2014/main" id="{0FB3E0F0-470F-C749-A6AA-5FAB129548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373CB93-CD04-0848-B0D5-26D65F42EB39}"/>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2551454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E7279B-3E63-1B4C-A5F0-DCFE32B679B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E4BDBB4-4525-D54B-9F08-96CA0DD1242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ED07999-819D-1A49-B081-B62DB2BFC82F}"/>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5" name="Alt Bilgi Yer Tutucusu 4">
            <a:extLst>
              <a:ext uri="{FF2B5EF4-FFF2-40B4-BE49-F238E27FC236}">
                <a16:creationId xmlns:a16="http://schemas.microsoft.com/office/drawing/2014/main" id="{4FD391BD-93D0-124C-985F-1B39BD6F7C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C41639-7BA4-3B4B-A002-72551898957C}"/>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430411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DB95A81-0772-B945-A1D0-DAB7708E688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F81F449-E6FD-144E-9D48-E564883873C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27E7E4-24AA-4248-8DC5-2C52B4199B2C}"/>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5" name="Alt Bilgi Yer Tutucusu 4">
            <a:extLst>
              <a:ext uri="{FF2B5EF4-FFF2-40B4-BE49-F238E27FC236}">
                <a16:creationId xmlns:a16="http://schemas.microsoft.com/office/drawing/2014/main" id="{026FDF33-B753-BE40-8FE1-C70E9A29E0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3822EB-2139-684A-A3F6-DBDF62064144}"/>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1958579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E98DD7-8F6F-7C49-A796-522392828A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4F65EFF-DA19-B54E-B268-3F5406F1A96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8E6158-5701-B245-A183-B22632365D8C}"/>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5" name="Alt Bilgi Yer Tutucusu 4">
            <a:extLst>
              <a:ext uri="{FF2B5EF4-FFF2-40B4-BE49-F238E27FC236}">
                <a16:creationId xmlns:a16="http://schemas.microsoft.com/office/drawing/2014/main" id="{5CDD8782-A86C-BA4C-9EDD-D5AECFFB95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9B68DC-1468-CD49-A4B5-7A21804C2E88}"/>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3201520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C5FD8C-5F11-814C-BDAD-8DC9139A60E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A64C695-5FF8-FB44-A524-995EFBEB1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051A21B-8933-904C-9EE3-F62C8E0B5797}"/>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5" name="Alt Bilgi Yer Tutucusu 4">
            <a:extLst>
              <a:ext uri="{FF2B5EF4-FFF2-40B4-BE49-F238E27FC236}">
                <a16:creationId xmlns:a16="http://schemas.microsoft.com/office/drawing/2014/main" id="{525855F9-51CA-AD49-8FA9-C8D69643320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79ED251-7C7C-724E-803C-84DBF1CA0A57}"/>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60966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9B1C4D-967F-7044-BDCF-F27FA558D13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3C4EBD6-898F-324A-AE40-7A5DF4C3E70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48A657B-BB3D-9F4C-B286-5E4FEE4C593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274DCF8-ED83-A84F-874F-1FD3E45A6AE1}"/>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6" name="Alt Bilgi Yer Tutucusu 5">
            <a:extLst>
              <a:ext uri="{FF2B5EF4-FFF2-40B4-BE49-F238E27FC236}">
                <a16:creationId xmlns:a16="http://schemas.microsoft.com/office/drawing/2014/main" id="{70F86FBF-6959-DD4A-84A4-27B691C64AF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596CBB5-BBEB-A44E-BFB9-935D9229DE6A}"/>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484773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92C2CD-4239-B846-97F4-E5478950E50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C4498A-7A0C-BD42-AC2E-83E9F6ECB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FE83AD7-61EF-6D4E-801C-7808FB89CF5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8F561FB-94A3-E945-834C-B132ACB1A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208F2E1-9388-9B4F-95EF-A109F0F5C2F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BF0E81A-9B89-374B-81D0-4E2E3F745485}"/>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8" name="Alt Bilgi Yer Tutucusu 7">
            <a:extLst>
              <a:ext uri="{FF2B5EF4-FFF2-40B4-BE49-F238E27FC236}">
                <a16:creationId xmlns:a16="http://schemas.microsoft.com/office/drawing/2014/main" id="{95A8A5AF-1062-534D-8B2A-C85D7934AD0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CA7C032-1163-AB4C-8D39-0FA5CEEBE0D8}"/>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283265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041B0D-D705-C446-A8CA-7D6CC6CA11B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6C6FFE3-D8B5-7542-87E3-162E1EB8126E}"/>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4" name="Alt Bilgi Yer Tutucusu 3">
            <a:extLst>
              <a:ext uri="{FF2B5EF4-FFF2-40B4-BE49-F238E27FC236}">
                <a16:creationId xmlns:a16="http://schemas.microsoft.com/office/drawing/2014/main" id="{40DC5034-E33B-6845-86B3-CA42CF3DA6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82508F0-5A12-7541-A149-53270D794E77}"/>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1493341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60D0D1F-6899-BB4A-B516-A4B0762EF42E}"/>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3" name="Alt Bilgi Yer Tutucusu 2">
            <a:extLst>
              <a:ext uri="{FF2B5EF4-FFF2-40B4-BE49-F238E27FC236}">
                <a16:creationId xmlns:a16="http://schemas.microsoft.com/office/drawing/2014/main" id="{31979003-8F49-4747-995E-378EE190B77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DB4BFC9-4198-774E-B086-22112D5AF9EC}"/>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26073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3BAB4A-8466-D846-9356-D21730E62D2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5CF0B4-9C16-AA4C-AD9F-7DDAE719B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5AB5D84-4DAD-4E4B-B17D-2AD7C1594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42DEF40-8B6F-4443-AD6D-CC3FCAA2E2B9}"/>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6" name="Alt Bilgi Yer Tutucusu 5">
            <a:extLst>
              <a:ext uri="{FF2B5EF4-FFF2-40B4-BE49-F238E27FC236}">
                <a16:creationId xmlns:a16="http://schemas.microsoft.com/office/drawing/2014/main" id="{5C0EAFAE-FE7B-094E-A7A2-40BC4F5921D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4332EF1-3FBD-4B44-8965-6988FEE6179D}"/>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706834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2260BD-904E-E248-8544-949FA24597B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02E3207-AE18-B049-9480-A651B3E61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7AAC3D8-6DBC-3544-8DD8-27FD3F510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1AFE5B8-FAD0-664A-9864-A4172AE9A6F5}"/>
              </a:ext>
            </a:extLst>
          </p:cNvPr>
          <p:cNvSpPr>
            <a:spLocks noGrp="1"/>
          </p:cNvSpPr>
          <p:nvPr>
            <p:ph type="dt" sz="half" idx="10"/>
          </p:nvPr>
        </p:nvSpPr>
        <p:spPr/>
        <p:txBody>
          <a:bodyPr/>
          <a:lstStyle/>
          <a:p>
            <a:fld id="{74EAD2C7-675D-C84A-B370-688ACC93E683}" type="datetimeFigureOut">
              <a:rPr lang="tr-TR"/>
              <a:t>14.03.2022</a:t>
            </a:fld>
            <a:endParaRPr lang="tr-TR"/>
          </a:p>
        </p:txBody>
      </p:sp>
      <p:sp>
        <p:nvSpPr>
          <p:cNvPr id="6" name="Alt Bilgi Yer Tutucusu 5">
            <a:extLst>
              <a:ext uri="{FF2B5EF4-FFF2-40B4-BE49-F238E27FC236}">
                <a16:creationId xmlns:a16="http://schemas.microsoft.com/office/drawing/2014/main" id="{7A2E8DBC-FC59-8B43-87AC-1E6BB1311D8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140537E-8A1C-9C4A-8A2B-D63333F41A7B}"/>
              </a:ext>
            </a:extLst>
          </p:cNvPr>
          <p:cNvSpPr>
            <a:spLocks noGrp="1"/>
          </p:cNvSpPr>
          <p:nvPr>
            <p:ph type="sldNum" sz="quarter" idx="12"/>
          </p:nvPr>
        </p:nvSpPr>
        <p:spPr/>
        <p:txBody>
          <a:bodyPr/>
          <a:lstStyle/>
          <a:p>
            <a:fld id="{D9ECED6D-9D72-774C-8811-581F06303E42}" type="slidenum">
              <a:rPr lang="tr-TR"/>
              <a:t>‹#›</a:t>
            </a:fld>
            <a:endParaRPr lang="tr-TR"/>
          </a:p>
        </p:txBody>
      </p:sp>
    </p:spTree>
    <p:extLst>
      <p:ext uri="{BB962C8B-B14F-4D97-AF65-F5344CB8AC3E}">
        <p14:creationId xmlns:p14="http://schemas.microsoft.com/office/powerpoint/2010/main" val="375733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5A4A9AE-FF74-9342-8421-4051BFF5F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4B05B7-C9E4-1349-8362-55F02DBD5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15BDB6-AF7E-FB40-BECC-5ECA8549B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D2C7-675D-C84A-B370-688ACC93E683}" type="datetimeFigureOut">
              <a:rPr lang="tr-TR"/>
              <a:t>14.03.2022</a:t>
            </a:fld>
            <a:endParaRPr lang="tr-TR"/>
          </a:p>
        </p:txBody>
      </p:sp>
      <p:sp>
        <p:nvSpPr>
          <p:cNvPr id="5" name="Alt Bilgi Yer Tutucusu 4">
            <a:extLst>
              <a:ext uri="{FF2B5EF4-FFF2-40B4-BE49-F238E27FC236}">
                <a16:creationId xmlns:a16="http://schemas.microsoft.com/office/drawing/2014/main" id="{7E2541DE-719C-6943-8F45-D6889F056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126F8C4-7F23-1445-A5CB-60518DA6A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CED6D-9D72-774C-8811-581F06303E42}" type="slidenum">
              <a:rPr lang="tr-TR"/>
              <a:t>‹#›</a:t>
            </a:fld>
            <a:endParaRPr lang="tr-TR"/>
          </a:p>
        </p:txBody>
      </p:sp>
    </p:spTree>
    <p:extLst>
      <p:ext uri="{BB962C8B-B14F-4D97-AF65-F5344CB8AC3E}">
        <p14:creationId xmlns:p14="http://schemas.microsoft.com/office/powerpoint/2010/main" val="22037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4.xml" /><Relationship Id="rId4" Type="http://schemas.openxmlformats.org/officeDocument/2006/relationships/image" Target="../media/image16.jpeg" /></Relationships>
</file>

<file path=ppt/slides/_rels/slide1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hyperlink" Target="https://islamansiklopedisi.org.tr/iskender-bey" TargetMode="External" /><Relationship Id="rId2" Type="http://schemas.openxmlformats.org/officeDocument/2006/relationships/hyperlink" Target="https://tr.m.wikipedia.org/w/index.php?title=Dosya:Map_Macedonia_336_BC-fr.svg&amp;filetimestamp=20070114182911" TargetMode="External" /><Relationship Id="rId1" Type="http://schemas.openxmlformats.org/officeDocument/2006/relationships/slideLayout" Target="../slideLayouts/slideLayout2.xml" /><Relationship Id="rId5" Type="http://schemas.openxmlformats.org/officeDocument/2006/relationships/hyperlink" Target="https://tr.wikipedia.org/wiki/buyukiskender%27n%C4%B1n_Fethi" TargetMode="External" /><Relationship Id="rId4" Type="http://schemas.openxmlformats.org/officeDocument/2006/relationships/hyperlink" Target="https://translate.google.com/?hl=tr" TargetMode="External" /></Relationships>
</file>

<file path=ppt/slides/_rels/slide1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EFD2B383-EB65-DB4F-B67E-BFCB33EEAC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Metin kutusu 5">
            <a:extLst>
              <a:ext uri="{FF2B5EF4-FFF2-40B4-BE49-F238E27FC236}">
                <a16:creationId xmlns:a16="http://schemas.microsoft.com/office/drawing/2014/main" id="{FC78A0AF-E729-7D42-A3F9-FC03208617B8}"/>
              </a:ext>
            </a:extLst>
          </p:cNvPr>
          <p:cNvSpPr txBox="1"/>
          <p:nvPr/>
        </p:nvSpPr>
        <p:spPr>
          <a:xfrm>
            <a:off x="2334777" y="2899202"/>
            <a:ext cx="7522446" cy="1323439"/>
          </a:xfrm>
          <a:prstGeom prst="rect">
            <a:avLst/>
          </a:prstGeom>
          <a:noFill/>
        </p:spPr>
        <p:txBody>
          <a:bodyPr wrap="square" rtlCol="0">
            <a:spAutoFit/>
          </a:bodyPr>
          <a:lstStyle/>
          <a:p>
            <a:pPr algn="l"/>
            <a:r>
              <a:rPr lang="tr-TR" sz="8000" b="1"/>
              <a:t>lll.ALEXANDROS</a:t>
            </a:r>
          </a:p>
        </p:txBody>
      </p:sp>
    </p:spTree>
    <p:extLst>
      <p:ext uri="{BB962C8B-B14F-4D97-AF65-F5344CB8AC3E}">
        <p14:creationId xmlns:p14="http://schemas.microsoft.com/office/powerpoint/2010/main" val="25152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a:extLst>
              <a:ext uri="{FF2B5EF4-FFF2-40B4-BE49-F238E27FC236}">
                <a16:creationId xmlns:a16="http://schemas.microsoft.com/office/drawing/2014/main" id="{08CCC887-4B98-F340-A510-F11872664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etin kutusu 6">
            <a:extLst>
              <a:ext uri="{FF2B5EF4-FFF2-40B4-BE49-F238E27FC236}">
                <a16:creationId xmlns:a16="http://schemas.microsoft.com/office/drawing/2014/main" id="{80768F6D-1093-4543-8CFC-D1B51B120DAB}"/>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sp>
        <p:nvSpPr>
          <p:cNvPr id="9" name="İçerik Yer Tutucusu 2">
            <a:extLst>
              <a:ext uri="{FF2B5EF4-FFF2-40B4-BE49-F238E27FC236}">
                <a16:creationId xmlns:a16="http://schemas.microsoft.com/office/drawing/2014/main" id="{50F404C9-3E87-7D47-85E4-689645517914}"/>
              </a:ext>
            </a:extLst>
          </p:cNvPr>
          <p:cNvSpPr txBox="1">
            <a:spLocks/>
          </p:cNvSpPr>
          <p:nvPr/>
        </p:nvSpPr>
        <p:spPr>
          <a:xfrm>
            <a:off x="1011055" y="993764"/>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200" b="1"/>
              <a:t>Saggalassos instead of Termessos Alexandros wanted to pass from Pamphylia to Phrygia, and according to Arrianos, the road to Phrygia was passing through Termessos. Indeed, it is still a matter of debate why Alexandros chose to climb the steep Yenice pass when there are lower and easier passes. It is also said that his enemies in Perge sent Alexandros the wrong way. Alexandros spent a lot of effort and time to pass the gate closed by the Termessians, and he returned with this anger and besieged Termessos. Probably because he knew he could not hold Termessos, Alexandros did not attack, but instead marched north and took his anger out on Sagalassos.</a:t>
            </a:r>
          </a:p>
        </p:txBody>
      </p:sp>
    </p:spTree>
    <p:extLst>
      <p:ext uri="{BB962C8B-B14F-4D97-AF65-F5344CB8AC3E}">
        <p14:creationId xmlns:p14="http://schemas.microsoft.com/office/powerpoint/2010/main" val="160504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7">
            <a:extLst>
              <a:ext uri="{FF2B5EF4-FFF2-40B4-BE49-F238E27FC236}">
                <a16:creationId xmlns:a16="http://schemas.microsoft.com/office/drawing/2014/main" id="{5C938354-6B15-B944-A197-76EF3A43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7259886"/>
          </a:xfrm>
          <a:prstGeom prst="rect">
            <a:avLst/>
          </a:prstGeom>
        </p:spPr>
      </p:pic>
      <p:pic>
        <p:nvPicPr>
          <p:cNvPr id="8" name="Resim 8">
            <a:extLst>
              <a:ext uri="{FF2B5EF4-FFF2-40B4-BE49-F238E27FC236}">
                <a16:creationId xmlns:a16="http://schemas.microsoft.com/office/drawing/2014/main" id="{B8DB90C6-9872-994A-B901-5B917E77C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494" y="529367"/>
            <a:ext cx="9561011" cy="6049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0131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32DCC8C-E86B-164F-8E20-D19E80451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Metin kutusu 4">
            <a:extLst>
              <a:ext uri="{FF2B5EF4-FFF2-40B4-BE49-F238E27FC236}">
                <a16:creationId xmlns:a16="http://schemas.microsoft.com/office/drawing/2014/main" id="{5B9222F4-165C-5A48-ACD0-254556049FAB}"/>
              </a:ext>
            </a:extLst>
          </p:cNvPr>
          <p:cNvSpPr txBox="1"/>
          <p:nvPr/>
        </p:nvSpPr>
        <p:spPr>
          <a:xfrm>
            <a:off x="5184120" y="2034929"/>
            <a:ext cx="1828800" cy="1828800"/>
          </a:xfrm>
          <a:prstGeom prst="rect">
            <a:avLst/>
          </a:prstGeom>
          <a:noFill/>
        </p:spPr>
        <p:txBody>
          <a:bodyPr wrap="square" rtlCol="0">
            <a:spAutoFit/>
          </a:bodyPr>
          <a:lstStyle/>
          <a:p>
            <a:pPr algn="l"/>
            <a:endParaRPr lang="tr-TR"/>
          </a:p>
        </p:txBody>
      </p:sp>
      <p:sp>
        <p:nvSpPr>
          <p:cNvPr id="7" name="İçerik Yer Tutucusu 2">
            <a:extLst>
              <a:ext uri="{FF2B5EF4-FFF2-40B4-BE49-F238E27FC236}">
                <a16:creationId xmlns:a16="http://schemas.microsoft.com/office/drawing/2014/main" id="{3D1C1D16-3342-5A47-BD40-6B7727560525}"/>
              </a:ext>
            </a:extLst>
          </p:cNvPr>
          <p:cNvSpPr>
            <a:spLocks noGrp="1"/>
          </p:cNvSpPr>
          <p:nvPr>
            <p:ph idx="1"/>
          </p:nvPr>
        </p:nvSpPr>
        <p:spPr>
          <a:xfrm>
            <a:off x="946233" y="773660"/>
            <a:ext cx="10515600" cy="4351338"/>
          </a:xfrm>
        </p:spPr>
        <p:txBody>
          <a:bodyPr>
            <a:noAutofit/>
          </a:bodyPr>
          <a:lstStyle/>
          <a:p>
            <a:pPr marL="0" indent="0">
              <a:buNone/>
            </a:pPr>
            <a:r>
              <a:rPr lang="tr-TR" sz="3600" b="1"/>
              <a:t>Alexandros the Great: Let It Stay</a:t>
            </a:r>
            <a:r>
              <a:rPr lang="tr-TR" sz="4400" b="1"/>
              <a:t>!</a:t>
            </a:r>
          </a:p>
          <a:p>
            <a:pPr marL="0" indent="0">
              <a:buNone/>
            </a:pPr>
            <a:r>
              <a:rPr lang="tr-TR" sz="3600" b="1"/>
              <a:t> The city’s appearance on the stage of history was when Alexandros the Great besieged the city in 333 BC and the people of Termessos made a strong defense and did not surrender the city. It is among the rumors that Alexandros, who could not take Termessos, said, "Let him stay, my way is longer, I cannot lose my army in front of this eagle's nest". And he calls out to his army:</a:t>
            </a:r>
          </a:p>
          <a:p>
            <a:pPr marL="0" indent="0">
              <a:buNone/>
            </a:pPr>
            <a:r>
              <a:rPr lang="tr-TR" sz="3600" b="1"/>
              <a:t>“Destroy all olive trees before leaving the city.”</a:t>
            </a:r>
          </a:p>
        </p:txBody>
      </p:sp>
    </p:spTree>
    <p:extLst>
      <p:ext uri="{BB962C8B-B14F-4D97-AF65-F5344CB8AC3E}">
        <p14:creationId xmlns:p14="http://schemas.microsoft.com/office/powerpoint/2010/main" val="2113366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BD4341-B288-B04C-9759-E9615909A0C9}"/>
              </a:ext>
            </a:extLst>
          </p:cNvPr>
          <p:cNvSpPr>
            <a:spLocks noGrp="1"/>
          </p:cNvSpPr>
          <p:nvPr>
            <p:ph type="title"/>
          </p:nvPr>
        </p:nvSpPr>
        <p:spPr>
          <a:xfrm>
            <a:off x="1378370" y="529111"/>
            <a:ext cx="4974031" cy="637656"/>
          </a:xfrm>
        </p:spPr>
        <p:txBody>
          <a:bodyPr>
            <a:normAutofit/>
          </a:bodyPr>
          <a:lstStyle/>
          <a:p>
            <a:r>
              <a:rPr lang="tr-TR" sz="5400" b="1"/>
              <a:t>TERMESSOS</a:t>
            </a:r>
          </a:p>
        </p:txBody>
      </p:sp>
      <p:pic>
        <p:nvPicPr>
          <p:cNvPr id="7" name="Resim 7">
            <a:extLst>
              <a:ext uri="{FF2B5EF4-FFF2-40B4-BE49-F238E27FC236}">
                <a16:creationId xmlns:a16="http://schemas.microsoft.com/office/drawing/2014/main" id="{1369A048-08E2-D648-89B8-F0E4D396CBB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6077" y="1480564"/>
            <a:ext cx="4121072" cy="40723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Resim 8">
            <a:extLst>
              <a:ext uri="{FF2B5EF4-FFF2-40B4-BE49-F238E27FC236}">
                <a16:creationId xmlns:a16="http://schemas.microsoft.com/office/drawing/2014/main" id="{ADD50EE0-9D44-F942-B2DF-6AFCB637ED4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81807" y="331615"/>
            <a:ext cx="4593902" cy="3886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Resim 9">
            <a:extLst>
              <a:ext uri="{FF2B5EF4-FFF2-40B4-BE49-F238E27FC236}">
                <a16:creationId xmlns:a16="http://schemas.microsoft.com/office/drawing/2014/main" id="{15C93FBA-EE65-5C4F-95B4-6F6F0F4E5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050" y="3030074"/>
            <a:ext cx="3837793" cy="36887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33108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C42A6B71-2C89-8948-8A09-C02225400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Metin kutusu 4">
            <a:extLst>
              <a:ext uri="{FF2B5EF4-FFF2-40B4-BE49-F238E27FC236}">
                <a16:creationId xmlns:a16="http://schemas.microsoft.com/office/drawing/2014/main" id="{465FCDE9-609B-4E4A-ACCE-CFF99A90A2E3}"/>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sp>
        <p:nvSpPr>
          <p:cNvPr id="7" name="İçerik Yer Tutucusu 2">
            <a:extLst>
              <a:ext uri="{FF2B5EF4-FFF2-40B4-BE49-F238E27FC236}">
                <a16:creationId xmlns:a16="http://schemas.microsoft.com/office/drawing/2014/main" id="{C838F506-EEE2-7A44-9E6E-D6F66E28CCA8}"/>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tr-TR">
                <a:solidFill>
                  <a:schemeClr val="bg1"/>
                </a:solidFill>
                <a:effectLst/>
              </a:rPr>
              <a:t>The Gordian Knot is a famous legend about Alexander the Great, who is among the greatest rulers in the history of civilization. According to legend, the Phrygians, who are in search of a leader, are told by an oracle to proclaim the first man to enter the city in an ox cart as king. Then, from afar, Gordias appears, riding his oxcart with his wife and son Midas. Seeing this, the Phrygians happily accept Gordias as their king. Thinking that the kingdom is a gift from Zeus, Gordias first dedicates his oxcart to the Temple of Zeus and tied it with a knot of cranberry branches. Gordias, for this knot that carried himself to the kingdom before he died: "Whoever unties this knot, that person rules the world." speaks his word. The rumor soon spread that the person who managed to untie the knot would become the ruler of all of Asia. Years</a:t>
            </a:r>
            <a:endParaRPr lang="tr-TR">
              <a:solidFill>
                <a:schemeClr val="bg1"/>
              </a:solidFill>
            </a:endParaRPr>
          </a:p>
        </p:txBody>
      </p:sp>
      <p:sp>
        <p:nvSpPr>
          <p:cNvPr id="10" name="Başlık 1">
            <a:extLst>
              <a:ext uri="{FF2B5EF4-FFF2-40B4-BE49-F238E27FC236}">
                <a16:creationId xmlns:a16="http://schemas.microsoft.com/office/drawing/2014/main" id="{8D04D3D7-2F47-C249-B05C-DCAAB6F91673}"/>
              </a:ext>
            </a:extLst>
          </p:cNvPr>
          <p:cNvSpPr>
            <a:spLocks noGrp="1"/>
          </p:cNvSpPr>
          <p:nvPr>
            <p:ph type="title"/>
          </p:nvPr>
        </p:nvSpPr>
        <p:spPr>
          <a:xfrm>
            <a:off x="838200" y="365125"/>
            <a:ext cx="10515600" cy="1325563"/>
          </a:xfrm>
        </p:spPr>
        <p:txBody>
          <a:bodyPr/>
          <a:lstStyle/>
          <a:p>
            <a:r>
              <a:rPr lang="tr-TR">
                <a:solidFill>
                  <a:srgbClr val="FF0000"/>
                </a:solidFill>
              </a:rPr>
              <a:t>KNOT OF GORDIAN</a:t>
            </a:r>
          </a:p>
        </p:txBody>
      </p:sp>
    </p:spTree>
    <p:extLst>
      <p:ext uri="{BB962C8B-B14F-4D97-AF65-F5344CB8AC3E}">
        <p14:creationId xmlns:p14="http://schemas.microsoft.com/office/powerpoint/2010/main" val="4245572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BC17AD2-BF10-284E-805C-8C7B5BD35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4272" cy="6857999"/>
          </a:xfrm>
          <a:prstGeom prst="rect">
            <a:avLst/>
          </a:prstGeom>
        </p:spPr>
      </p:pic>
      <p:sp>
        <p:nvSpPr>
          <p:cNvPr id="5" name="Metin kutusu 4">
            <a:extLst>
              <a:ext uri="{FF2B5EF4-FFF2-40B4-BE49-F238E27FC236}">
                <a16:creationId xmlns:a16="http://schemas.microsoft.com/office/drawing/2014/main" id="{4E1132F8-D9BA-2F4A-A8E2-A569BE51E5BB}"/>
              </a:ext>
            </a:extLst>
          </p:cNvPr>
          <p:cNvSpPr txBox="1"/>
          <p:nvPr/>
        </p:nvSpPr>
        <p:spPr>
          <a:xfrm>
            <a:off x="5232736" y="2515680"/>
            <a:ext cx="1828800" cy="1828800"/>
          </a:xfrm>
          <a:prstGeom prst="rect">
            <a:avLst/>
          </a:prstGeom>
          <a:noFill/>
        </p:spPr>
        <p:txBody>
          <a:bodyPr wrap="square" rtlCol="0">
            <a:spAutoFit/>
          </a:bodyPr>
          <a:lstStyle/>
          <a:p>
            <a:pPr algn="l"/>
            <a:endParaRPr lang="tr-TR"/>
          </a:p>
        </p:txBody>
      </p:sp>
      <p:sp>
        <p:nvSpPr>
          <p:cNvPr id="7" name="İçerik Yer Tutucusu 2">
            <a:extLst>
              <a:ext uri="{FF2B5EF4-FFF2-40B4-BE49-F238E27FC236}">
                <a16:creationId xmlns:a16="http://schemas.microsoft.com/office/drawing/2014/main" id="{E84FB630-3FBE-D64D-9232-7C879B02F6D8}"/>
              </a:ext>
            </a:extLst>
          </p:cNvPr>
          <p:cNvSpPr>
            <a:spLocks noGrp="1"/>
          </p:cNvSpPr>
          <p:nvPr>
            <p:ph idx="1"/>
          </p:nvPr>
        </p:nvSpPr>
        <p:spPr>
          <a:xfrm>
            <a:off x="838200" y="1253330"/>
            <a:ext cx="10515600" cy="4351338"/>
          </a:xfrm>
        </p:spPr>
        <p:txBody>
          <a:bodyPr>
            <a:normAutofit/>
          </a:bodyPr>
          <a:lstStyle/>
          <a:p>
            <a:pPr marL="0" indent="0">
              <a:buNone/>
            </a:pPr>
            <a:r>
              <a:rPr lang="tr-TR">
                <a:solidFill>
                  <a:schemeClr val="bg1"/>
                </a:solidFill>
                <a:effectLst/>
              </a:rPr>
              <a:t> Years pass and a young emperor from Macedonia, who is determined to conquer the whole world, comes to Gordion. Alexandros the Great is indeed on his way to becoming the conqueror of the Persian Empire and the ruler of Asia. Having heard the legend of the Gordian Knot, Alexandros, when he came to the city, first went to the temple, tried to untie the knot, but could not untie the knot no matter how hard he tried. Upon this, Young Alexandros, angry with impatient anger, uses his sword and cuts the knot. Thus, the prophecy comes true. However, Alexandros untimely death from a febrile illness at the age of 33 is seen by the sages as the fate of Alexandros impatient behavior rather than untying the Gordian knot.</a:t>
            </a:r>
            <a:endParaRPr lang="tr-TR">
              <a:solidFill>
                <a:schemeClr val="bg1"/>
              </a:solidFill>
            </a:endParaRPr>
          </a:p>
        </p:txBody>
      </p:sp>
    </p:spTree>
    <p:extLst>
      <p:ext uri="{BB962C8B-B14F-4D97-AF65-F5344CB8AC3E}">
        <p14:creationId xmlns:p14="http://schemas.microsoft.com/office/powerpoint/2010/main" val="204791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1A676-2057-5541-A933-7E5414254746}"/>
              </a:ext>
            </a:extLst>
          </p:cNvPr>
          <p:cNvSpPr>
            <a:spLocks noGrp="1"/>
          </p:cNvSpPr>
          <p:nvPr>
            <p:ph type="title"/>
          </p:nvPr>
        </p:nvSpPr>
        <p:spPr/>
        <p:txBody>
          <a:bodyPr>
            <a:normAutofit/>
          </a:bodyPr>
          <a:lstStyle/>
          <a:p>
            <a:r>
              <a:rPr lang="tr-TR" sz="5400" b="1">
                <a:solidFill>
                  <a:srgbClr val="00B050"/>
                </a:solidFill>
              </a:rPr>
              <a:t>REFERENCES</a:t>
            </a:r>
          </a:p>
        </p:txBody>
      </p:sp>
      <p:sp>
        <p:nvSpPr>
          <p:cNvPr id="3" name="İçerik Yer Tutucusu 2">
            <a:extLst>
              <a:ext uri="{FF2B5EF4-FFF2-40B4-BE49-F238E27FC236}">
                <a16:creationId xmlns:a16="http://schemas.microsoft.com/office/drawing/2014/main" id="{BA96E786-C280-EA4A-9B2C-04454EC0F4D5}"/>
              </a:ext>
            </a:extLst>
          </p:cNvPr>
          <p:cNvSpPr>
            <a:spLocks noGrp="1"/>
          </p:cNvSpPr>
          <p:nvPr>
            <p:ph idx="1"/>
          </p:nvPr>
        </p:nvSpPr>
        <p:spPr>
          <a:xfrm>
            <a:off x="838200" y="2141537"/>
            <a:ext cx="10515600" cy="4351338"/>
          </a:xfrm>
        </p:spPr>
        <p:txBody>
          <a:bodyPr/>
          <a:lstStyle/>
          <a:p>
            <a:r>
              <a:rPr lang="tr-TR" b="1">
                <a:hlinkClick r:id="rId2"/>
              </a:rPr>
              <a:t>https://tr.m.wikipedia.org/w/index.php?title=Dosya:Map_Macedonia_336_BC-fr.svg&amp;filetimestamp=20070114182911</a:t>
            </a:r>
            <a:endParaRPr lang="tr-TR" b="1"/>
          </a:p>
          <a:p>
            <a:r>
              <a:rPr lang="tr-TR" b="1">
                <a:hlinkClick r:id="rId3"/>
              </a:rPr>
              <a:t>https://islamansiklopedisi.org.tr/iskender-bey</a:t>
            </a:r>
            <a:endParaRPr lang="tr-TR" b="1"/>
          </a:p>
          <a:p>
            <a:r>
              <a:rPr lang="tr-TR" b="1">
                <a:hlinkClick r:id="rId4"/>
              </a:rPr>
              <a:t>https://translate.google.com/?hl=tr</a:t>
            </a:r>
            <a:endParaRPr lang="tr-TR" b="1"/>
          </a:p>
          <a:p>
            <a:r>
              <a:rPr lang="tr-TR" b="1">
                <a:hlinkClick r:id="rId5"/>
              </a:rPr>
              <a:t>https://tr.wikipedia.org/wiki/buyukiskender%27n%C4%B1n_Fethi</a:t>
            </a:r>
            <a:endParaRPr lang="tr-TR" b="1"/>
          </a:p>
          <a:p>
            <a:pPr marL="0" indent="0">
              <a:buNone/>
            </a:pPr>
            <a:endParaRPr lang="tr-TR" b="1"/>
          </a:p>
          <a:p>
            <a:endParaRPr lang="tr-TR" b="1"/>
          </a:p>
        </p:txBody>
      </p:sp>
    </p:spTree>
    <p:extLst>
      <p:ext uri="{BB962C8B-B14F-4D97-AF65-F5344CB8AC3E}">
        <p14:creationId xmlns:p14="http://schemas.microsoft.com/office/powerpoint/2010/main" val="47826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9595D93-DA5C-FA4E-AFEB-8BDE199C8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Metin kutusu 4">
            <a:extLst>
              <a:ext uri="{FF2B5EF4-FFF2-40B4-BE49-F238E27FC236}">
                <a16:creationId xmlns:a16="http://schemas.microsoft.com/office/drawing/2014/main" id="{7519A814-4AD4-B448-8D6B-BBA779911C52}"/>
              </a:ext>
            </a:extLst>
          </p:cNvPr>
          <p:cNvSpPr txBox="1"/>
          <p:nvPr/>
        </p:nvSpPr>
        <p:spPr>
          <a:xfrm>
            <a:off x="1049296" y="2900499"/>
            <a:ext cx="5565267" cy="707886"/>
          </a:xfrm>
          <a:prstGeom prst="rect">
            <a:avLst/>
          </a:prstGeom>
          <a:noFill/>
        </p:spPr>
        <p:txBody>
          <a:bodyPr wrap="square" rtlCol="0">
            <a:spAutoFit/>
          </a:bodyPr>
          <a:lstStyle/>
          <a:p>
            <a:pPr algn="l"/>
            <a:r>
              <a:rPr lang="tr-TR" sz="4000" b="1">
                <a:solidFill>
                  <a:srgbClr val="002060"/>
                </a:solidFill>
              </a:rPr>
              <a:t>SONGÜL MORTAŞ</a:t>
            </a:r>
          </a:p>
        </p:txBody>
      </p:sp>
    </p:spTree>
    <p:extLst>
      <p:ext uri="{BB962C8B-B14F-4D97-AF65-F5344CB8AC3E}">
        <p14:creationId xmlns:p14="http://schemas.microsoft.com/office/powerpoint/2010/main" val="116702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68FB6B6-85E8-AD42-8850-BD4643BF96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Metin kutusu 4">
            <a:extLst>
              <a:ext uri="{FF2B5EF4-FFF2-40B4-BE49-F238E27FC236}">
                <a16:creationId xmlns:a16="http://schemas.microsoft.com/office/drawing/2014/main" id="{1ED04391-6417-F748-8D15-11068F6576B9}"/>
              </a:ext>
            </a:extLst>
          </p:cNvPr>
          <p:cNvSpPr txBox="1"/>
          <p:nvPr/>
        </p:nvSpPr>
        <p:spPr>
          <a:xfrm>
            <a:off x="1135222" y="1983216"/>
            <a:ext cx="4428532"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l"/>
            <a:r>
              <a:rPr lang="tr-TR" sz="3600" b="1"/>
              <a:t>Alexandros the Great</a:t>
            </a:r>
          </a:p>
        </p:txBody>
      </p:sp>
      <p:pic>
        <p:nvPicPr>
          <p:cNvPr id="6" name="Resim 6">
            <a:extLst>
              <a:ext uri="{FF2B5EF4-FFF2-40B4-BE49-F238E27FC236}">
                <a16:creationId xmlns:a16="http://schemas.microsoft.com/office/drawing/2014/main" id="{D966F70C-F80D-9949-83C0-8368F60E6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674" y="860109"/>
            <a:ext cx="4005328" cy="54186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845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0B2D3CE-F35F-714B-BB1D-99AE524936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Metin kutusu 4">
            <a:extLst>
              <a:ext uri="{FF2B5EF4-FFF2-40B4-BE49-F238E27FC236}">
                <a16:creationId xmlns:a16="http://schemas.microsoft.com/office/drawing/2014/main" id="{0C6319A6-A796-3C42-A0ED-AECD4FFA0F0B}"/>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sp>
        <p:nvSpPr>
          <p:cNvPr id="7" name="İçerik Yer Tutucusu 6">
            <a:extLst>
              <a:ext uri="{FF2B5EF4-FFF2-40B4-BE49-F238E27FC236}">
                <a16:creationId xmlns:a16="http://schemas.microsoft.com/office/drawing/2014/main" id="{EF8F54CD-C545-974D-8870-7E6F2B754606}"/>
              </a:ext>
            </a:extLst>
          </p:cNvPr>
          <p:cNvSpPr txBox="1">
            <a:spLocks/>
          </p:cNvSpPr>
          <p:nvPr/>
        </p:nvSpPr>
        <p:spPr>
          <a:xfrm>
            <a:off x="1565773" y="965749"/>
            <a:ext cx="10894295" cy="4619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a:solidFill>
                  <a:srgbClr val="FF0000"/>
                </a:solidFill>
              </a:rPr>
              <a:t>BRİTH:</a:t>
            </a:r>
            <a:r>
              <a:rPr lang="tr-TR" sz="3200"/>
              <a:t> 20 july 356 BC</a:t>
            </a:r>
          </a:p>
          <a:p>
            <a:pPr marL="0" indent="0">
              <a:buFont typeface="Arial" panose="020B0604020202020204" pitchFamily="34" charset="0"/>
              <a:buNone/>
            </a:pPr>
            <a:r>
              <a:rPr lang="tr-TR" sz="3200"/>
              <a:t>Pella,Kingdom of Macedonia</a:t>
            </a:r>
          </a:p>
          <a:p>
            <a:pPr marL="0" indent="0">
              <a:buFont typeface="Arial" panose="020B0604020202020204" pitchFamily="34" charset="0"/>
              <a:buNone/>
            </a:pPr>
            <a:r>
              <a:rPr lang="tr-TR" sz="3200" b="1">
                <a:solidFill>
                  <a:srgbClr val="FF0000"/>
                </a:solidFill>
              </a:rPr>
              <a:t>DEATH:</a:t>
            </a:r>
            <a:r>
              <a:rPr lang="tr-TR" sz="3200">
                <a:solidFill>
                  <a:srgbClr val="FF0000"/>
                </a:solidFill>
              </a:rPr>
              <a:t> </a:t>
            </a:r>
            <a:r>
              <a:rPr lang="tr-TR" sz="3200"/>
              <a:t>10-11 june 323 BC (aged 32)</a:t>
            </a:r>
          </a:p>
          <a:p>
            <a:pPr marL="0" indent="0">
              <a:buFont typeface="Arial" panose="020B0604020202020204" pitchFamily="34" charset="0"/>
              <a:buNone/>
            </a:pPr>
            <a:r>
              <a:rPr lang="tr-TR" sz="3200"/>
              <a:t>Babylon</a:t>
            </a:r>
          </a:p>
          <a:p>
            <a:pPr marL="0" indent="0">
              <a:buFont typeface="Arial" panose="020B0604020202020204" pitchFamily="34" charset="0"/>
              <a:buNone/>
            </a:pPr>
            <a:r>
              <a:rPr lang="tr-TR" sz="3200" b="1">
                <a:solidFill>
                  <a:srgbClr val="FF0000"/>
                </a:solidFill>
              </a:rPr>
              <a:t>SPOUSE(S): </a:t>
            </a:r>
            <a:r>
              <a:rPr lang="tr-TR" sz="3200"/>
              <a:t>Roxana</a:t>
            </a:r>
          </a:p>
          <a:p>
            <a:pPr marL="0" indent="0">
              <a:buFont typeface="Arial" panose="020B0604020202020204" pitchFamily="34" charset="0"/>
              <a:buNone/>
            </a:pPr>
            <a:r>
              <a:rPr lang="tr-TR" sz="3200"/>
              <a:t>                    ll. Stateira</a:t>
            </a:r>
          </a:p>
          <a:p>
            <a:pPr marL="0" indent="0">
              <a:buFont typeface="Arial" panose="020B0604020202020204" pitchFamily="34" charset="0"/>
              <a:buNone/>
            </a:pPr>
            <a:r>
              <a:rPr lang="tr-TR" sz="3200"/>
              <a:t>                    ll.Parysats</a:t>
            </a:r>
          </a:p>
          <a:p>
            <a:pPr marL="0" indent="0">
              <a:buFont typeface="Arial" panose="020B0604020202020204" pitchFamily="34" charset="0"/>
              <a:buNone/>
            </a:pPr>
            <a:r>
              <a:rPr lang="tr-TR" sz="3200" b="1">
                <a:solidFill>
                  <a:srgbClr val="FF0000"/>
                </a:solidFill>
              </a:rPr>
              <a:t>THEİR CHİLDREN:</a:t>
            </a:r>
            <a:r>
              <a:rPr lang="tr-TR" sz="3200"/>
              <a:t> lV. Alexandros</a:t>
            </a:r>
          </a:p>
          <a:p>
            <a:pPr marL="0" indent="0">
              <a:buFont typeface="Arial" panose="020B0604020202020204" pitchFamily="34" charset="0"/>
              <a:buNone/>
            </a:pPr>
            <a:endParaRPr lang="tr-TR" sz="3200"/>
          </a:p>
          <a:p>
            <a:endParaRPr lang="tr-TR" sz="3200"/>
          </a:p>
        </p:txBody>
      </p:sp>
    </p:spTree>
    <p:extLst>
      <p:ext uri="{BB962C8B-B14F-4D97-AF65-F5344CB8AC3E}">
        <p14:creationId xmlns:p14="http://schemas.microsoft.com/office/powerpoint/2010/main" val="407714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7">
            <a:extLst>
              <a:ext uri="{FF2B5EF4-FFF2-40B4-BE49-F238E27FC236}">
                <a16:creationId xmlns:a16="http://schemas.microsoft.com/office/drawing/2014/main" id="{08D518B3-279E-9443-966C-B00E222931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8" name="Metin kutusu 7">
            <a:extLst>
              <a:ext uri="{FF2B5EF4-FFF2-40B4-BE49-F238E27FC236}">
                <a16:creationId xmlns:a16="http://schemas.microsoft.com/office/drawing/2014/main" id="{92E865FF-163A-5D40-9CAC-1865CEF99511}"/>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sp>
        <p:nvSpPr>
          <p:cNvPr id="10" name="İçerik Yer Tutucusu 2">
            <a:extLst>
              <a:ext uri="{FF2B5EF4-FFF2-40B4-BE49-F238E27FC236}">
                <a16:creationId xmlns:a16="http://schemas.microsoft.com/office/drawing/2014/main" id="{AEADAA23-7BBB-9446-A396-FA692957CB43}"/>
              </a:ext>
            </a:extLst>
          </p:cNvPr>
          <p:cNvSpPr txBox="1">
            <a:spLocks/>
          </p:cNvSpPr>
          <p:nvPr/>
        </p:nvSpPr>
        <p:spPr>
          <a:xfrm>
            <a:off x="838200" y="1480066"/>
            <a:ext cx="10515600" cy="469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600" b="1">
                <a:solidFill>
                  <a:srgbClr val="FF0000"/>
                </a:solidFill>
              </a:rPr>
              <a:t>REAL NAME:</a:t>
            </a:r>
            <a:r>
              <a:rPr lang="tr-TR" sz="3600" b="1"/>
              <a:t> </a:t>
            </a:r>
            <a:r>
              <a:rPr lang="tr-TR" sz="3600"/>
              <a:t>lll.Alexandros</a:t>
            </a:r>
          </a:p>
          <a:p>
            <a:pPr marL="0" indent="0">
              <a:buFont typeface="Arial" panose="020B0604020202020204" pitchFamily="34" charset="0"/>
              <a:buNone/>
            </a:pPr>
            <a:r>
              <a:rPr lang="tr-TR" sz="3600" b="1">
                <a:solidFill>
                  <a:srgbClr val="FF0000"/>
                </a:solidFill>
              </a:rPr>
              <a:t>NICKNAME: </a:t>
            </a:r>
            <a:r>
              <a:rPr lang="tr-TR" sz="3600"/>
              <a:t>Alexandros the Great</a:t>
            </a:r>
          </a:p>
          <a:p>
            <a:pPr marL="0" indent="0">
              <a:buFont typeface="Arial" panose="020B0604020202020204" pitchFamily="34" charset="0"/>
              <a:buNone/>
            </a:pPr>
            <a:r>
              <a:rPr lang="tr-TR" sz="3600" b="1">
                <a:solidFill>
                  <a:srgbClr val="FF0000"/>
                </a:solidFill>
              </a:rPr>
              <a:t>DYNAYST: </a:t>
            </a:r>
            <a:r>
              <a:rPr lang="tr-TR" sz="3600"/>
              <a:t>House of Agead</a:t>
            </a:r>
          </a:p>
          <a:p>
            <a:pPr marL="0" indent="0">
              <a:buFont typeface="Arial" panose="020B0604020202020204" pitchFamily="34" charset="0"/>
              <a:buNone/>
            </a:pPr>
            <a:r>
              <a:rPr lang="tr-TR" sz="3600" b="1">
                <a:solidFill>
                  <a:srgbClr val="FF0000"/>
                </a:solidFill>
              </a:rPr>
              <a:t>HIS FATHER:</a:t>
            </a:r>
            <a:r>
              <a:rPr lang="tr-TR" sz="3600" b="1"/>
              <a:t> </a:t>
            </a:r>
            <a:r>
              <a:rPr lang="tr-TR" sz="3600"/>
              <a:t>ll. Philip</a:t>
            </a:r>
          </a:p>
          <a:p>
            <a:pPr marL="0" indent="0">
              <a:buFont typeface="Arial" panose="020B0604020202020204" pitchFamily="34" charset="0"/>
              <a:buNone/>
            </a:pPr>
            <a:r>
              <a:rPr lang="tr-TR" sz="3600" b="1">
                <a:solidFill>
                  <a:srgbClr val="FF0000"/>
                </a:solidFill>
              </a:rPr>
              <a:t>HIS MOTHER: </a:t>
            </a:r>
            <a:r>
              <a:rPr lang="tr-TR" sz="3600"/>
              <a:t>Olympias</a:t>
            </a:r>
          </a:p>
          <a:p>
            <a:pPr marL="0" indent="0">
              <a:buFont typeface="Arial" panose="020B0604020202020204" pitchFamily="34" charset="0"/>
              <a:buNone/>
            </a:pPr>
            <a:r>
              <a:rPr lang="tr-TR" sz="3600" b="1">
                <a:solidFill>
                  <a:srgbClr val="FF0000"/>
                </a:solidFill>
              </a:rPr>
              <a:t>RELIGIOUS: </a:t>
            </a:r>
            <a:r>
              <a:rPr lang="tr-TR" sz="3600"/>
              <a:t>Ancient greek religon</a:t>
            </a:r>
          </a:p>
        </p:txBody>
      </p:sp>
    </p:spTree>
    <p:extLst>
      <p:ext uri="{BB962C8B-B14F-4D97-AF65-F5344CB8AC3E}">
        <p14:creationId xmlns:p14="http://schemas.microsoft.com/office/powerpoint/2010/main" val="38140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6C7533C-348A-184D-88D2-156FBB93868D}"/>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pic>
        <p:nvPicPr>
          <p:cNvPr id="13" name="Resim 13">
            <a:extLst>
              <a:ext uri="{FF2B5EF4-FFF2-40B4-BE49-F238E27FC236}">
                <a16:creationId xmlns:a16="http://schemas.microsoft.com/office/drawing/2014/main" id="{9A62A93B-46FC-F948-8EC9-5A328F65B6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
        <p:nvSpPr>
          <p:cNvPr id="14" name="Metin kutusu 13">
            <a:extLst>
              <a:ext uri="{FF2B5EF4-FFF2-40B4-BE49-F238E27FC236}">
                <a16:creationId xmlns:a16="http://schemas.microsoft.com/office/drawing/2014/main" id="{BF1465E3-161B-6941-A198-2B233C44E733}"/>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sp>
        <p:nvSpPr>
          <p:cNvPr id="16" name="İçerik Yer Tutucusu 2">
            <a:extLst>
              <a:ext uri="{FF2B5EF4-FFF2-40B4-BE49-F238E27FC236}">
                <a16:creationId xmlns:a16="http://schemas.microsoft.com/office/drawing/2014/main" id="{A9DA92E9-E104-6F4C-A1E5-7349841FF37E}"/>
              </a:ext>
            </a:extLst>
          </p:cNvPr>
          <p:cNvSpPr txBox="1">
            <a:spLocks/>
          </p:cNvSpPr>
          <p:nvPr/>
        </p:nvSpPr>
        <p:spPr>
          <a:xfrm>
            <a:off x="1821310" y="977920"/>
            <a:ext cx="5795089" cy="55719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a:solidFill>
                  <a:srgbClr val="7030A0"/>
                </a:solidFill>
              </a:rPr>
              <a:t>KING OF MACEDONIA:</a:t>
            </a:r>
          </a:p>
          <a:p>
            <a:pPr marL="0" indent="0">
              <a:buFont typeface="Arial" panose="020B0604020202020204" pitchFamily="34" charset="0"/>
              <a:buNone/>
            </a:pPr>
            <a:r>
              <a:rPr lang="tr-TR" b="1">
                <a:solidFill>
                  <a:srgbClr val="FF0000"/>
                </a:solidFill>
              </a:rPr>
              <a:t>Sentence: </a:t>
            </a:r>
            <a:r>
              <a:rPr lang="tr-TR"/>
              <a:t>336 BC – 323 BC</a:t>
            </a:r>
          </a:p>
          <a:p>
            <a:pPr marL="0" indent="0">
              <a:buFont typeface="Arial" panose="020B0604020202020204" pitchFamily="34" charset="0"/>
              <a:buNone/>
            </a:pPr>
            <a:r>
              <a:rPr lang="tr-TR" b="1">
                <a:solidFill>
                  <a:srgbClr val="FF0000"/>
                </a:solidFill>
              </a:rPr>
              <a:t>Preceding: </a:t>
            </a:r>
            <a:r>
              <a:rPr lang="tr-TR"/>
              <a:t>ll.Philip</a:t>
            </a:r>
          </a:p>
          <a:p>
            <a:pPr marL="0" indent="0">
              <a:buFont typeface="Arial" panose="020B0604020202020204" pitchFamily="34" charset="0"/>
              <a:buNone/>
            </a:pPr>
            <a:r>
              <a:rPr lang="tr-TR" b="1">
                <a:solidFill>
                  <a:srgbClr val="FF0000"/>
                </a:solidFill>
              </a:rPr>
              <a:t>Coming arter:</a:t>
            </a:r>
            <a:r>
              <a:rPr lang="tr-TR"/>
              <a:t> lV.Alexandros</a:t>
            </a:r>
          </a:p>
          <a:p>
            <a:pPr marL="0" indent="0">
              <a:buFont typeface="Arial" panose="020B0604020202020204" pitchFamily="34" charset="0"/>
              <a:buNone/>
            </a:pPr>
            <a:r>
              <a:rPr lang="tr-TR"/>
              <a:t>                          lll.Philip</a:t>
            </a:r>
          </a:p>
          <a:p>
            <a:pPr marL="0" indent="0">
              <a:buFont typeface="Arial" panose="020B0604020202020204" pitchFamily="34" charset="0"/>
              <a:buNone/>
            </a:pPr>
            <a:endParaRPr lang="tr-TR"/>
          </a:p>
          <a:p>
            <a:pPr marL="0" indent="0">
              <a:buFont typeface="Arial" panose="020B0604020202020204" pitchFamily="34" charset="0"/>
              <a:buNone/>
            </a:pPr>
            <a:r>
              <a:rPr lang="tr-TR" b="1">
                <a:solidFill>
                  <a:srgbClr val="7030A0"/>
                </a:solidFill>
              </a:rPr>
              <a:t>EGYPTIAN PHARAOH: </a:t>
            </a:r>
          </a:p>
          <a:p>
            <a:pPr marL="0" indent="0">
              <a:buFont typeface="Arial" panose="020B0604020202020204" pitchFamily="34" charset="0"/>
              <a:buNone/>
            </a:pPr>
            <a:r>
              <a:rPr lang="tr-TR" b="1">
                <a:solidFill>
                  <a:srgbClr val="FF0000"/>
                </a:solidFill>
              </a:rPr>
              <a:t>Sentence: </a:t>
            </a:r>
            <a:r>
              <a:rPr lang="tr-TR"/>
              <a:t>332 BC – 323 BC </a:t>
            </a:r>
          </a:p>
          <a:p>
            <a:pPr marL="0" indent="0">
              <a:buFont typeface="Arial" panose="020B0604020202020204" pitchFamily="34" charset="0"/>
              <a:buNone/>
            </a:pPr>
            <a:r>
              <a:rPr lang="tr-TR" b="1">
                <a:solidFill>
                  <a:srgbClr val="FF0000"/>
                </a:solidFill>
              </a:rPr>
              <a:t>Preceding:</a:t>
            </a:r>
            <a:r>
              <a:rPr lang="tr-TR">
                <a:solidFill>
                  <a:srgbClr val="FF0000"/>
                </a:solidFill>
              </a:rPr>
              <a:t> </a:t>
            </a:r>
            <a:r>
              <a:rPr lang="tr-TR"/>
              <a:t>lll.Darius</a:t>
            </a:r>
          </a:p>
          <a:p>
            <a:pPr marL="0" indent="0">
              <a:buFont typeface="Arial" panose="020B0604020202020204" pitchFamily="34" charset="0"/>
              <a:buNone/>
            </a:pPr>
            <a:r>
              <a:rPr lang="tr-TR" b="1">
                <a:solidFill>
                  <a:srgbClr val="FF0000"/>
                </a:solidFill>
              </a:rPr>
              <a:t>Coming arter:</a:t>
            </a:r>
            <a:r>
              <a:rPr lang="tr-TR"/>
              <a:t> lV.Alexandros</a:t>
            </a:r>
          </a:p>
          <a:p>
            <a:pPr marL="0" indent="0">
              <a:buFont typeface="Arial" panose="020B0604020202020204" pitchFamily="34" charset="0"/>
              <a:buNone/>
            </a:pPr>
            <a:r>
              <a:rPr lang="tr-TR"/>
              <a:t>                          lll.Philip</a:t>
            </a:r>
          </a:p>
          <a:p>
            <a:pPr marL="0" indent="0">
              <a:buFont typeface="Arial" panose="020B0604020202020204" pitchFamily="34" charset="0"/>
              <a:buNone/>
            </a:pPr>
            <a:endParaRPr lang="tr-TR"/>
          </a:p>
        </p:txBody>
      </p:sp>
    </p:spTree>
    <p:extLst>
      <p:ext uri="{BB962C8B-B14F-4D97-AF65-F5344CB8AC3E}">
        <p14:creationId xmlns:p14="http://schemas.microsoft.com/office/powerpoint/2010/main" val="1700721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712A2635-C1AE-0645-8A44-008F153419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Metin kutusu 4">
            <a:extLst>
              <a:ext uri="{FF2B5EF4-FFF2-40B4-BE49-F238E27FC236}">
                <a16:creationId xmlns:a16="http://schemas.microsoft.com/office/drawing/2014/main" id="{2D15C946-5A1B-564F-9903-6A4450514378}"/>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sp>
        <p:nvSpPr>
          <p:cNvPr id="7" name="İçerik Yer Tutucusu 2">
            <a:extLst>
              <a:ext uri="{FF2B5EF4-FFF2-40B4-BE49-F238E27FC236}">
                <a16:creationId xmlns:a16="http://schemas.microsoft.com/office/drawing/2014/main" id="{9722D2F3-EF65-0746-BA1C-6ED42B36C785}"/>
              </a:ext>
            </a:extLst>
          </p:cNvPr>
          <p:cNvSpPr txBox="1">
            <a:spLocks/>
          </p:cNvSpPr>
          <p:nvPr/>
        </p:nvSpPr>
        <p:spPr>
          <a:xfrm>
            <a:off x="1508011" y="891492"/>
            <a:ext cx="5071261" cy="54639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a:solidFill>
                  <a:srgbClr val="7030A0"/>
                </a:solidFill>
              </a:rPr>
              <a:t>ANCIENT PERSIAN KING:</a:t>
            </a:r>
          </a:p>
          <a:p>
            <a:pPr marL="0" indent="0">
              <a:buFont typeface="Arial" panose="020B0604020202020204" pitchFamily="34" charset="0"/>
              <a:buNone/>
            </a:pPr>
            <a:r>
              <a:rPr lang="tr-TR" b="1">
                <a:solidFill>
                  <a:srgbClr val="FF0000"/>
                </a:solidFill>
              </a:rPr>
              <a:t>Sentence:</a:t>
            </a:r>
            <a:r>
              <a:rPr lang="tr-TR">
                <a:solidFill>
                  <a:srgbClr val="FF0000"/>
                </a:solidFill>
              </a:rPr>
              <a:t> </a:t>
            </a:r>
            <a:r>
              <a:rPr lang="tr-TR"/>
              <a:t>330 BC – 323 BC</a:t>
            </a:r>
          </a:p>
          <a:p>
            <a:pPr marL="0" indent="0">
              <a:buFont typeface="Arial" panose="020B0604020202020204" pitchFamily="34" charset="0"/>
              <a:buNone/>
            </a:pPr>
            <a:r>
              <a:rPr lang="tr-TR" b="1">
                <a:solidFill>
                  <a:srgbClr val="FF0000"/>
                </a:solidFill>
              </a:rPr>
              <a:t>Preceding:</a:t>
            </a:r>
            <a:r>
              <a:rPr lang="tr-TR" b="1"/>
              <a:t> </a:t>
            </a:r>
            <a:r>
              <a:rPr lang="tr-TR"/>
              <a:t>lll.Darius</a:t>
            </a:r>
          </a:p>
          <a:p>
            <a:pPr marL="0" indent="0">
              <a:buFont typeface="Arial" panose="020B0604020202020204" pitchFamily="34" charset="0"/>
              <a:buNone/>
            </a:pPr>
            <a:r>
              <a:rPr lang="tr-TR" b="1">
                <a:solidFill>
                  <a:srgbClr val="FF0000"/>
                </a:solidFill>
              </a:rPr>
              <a:t>Coming arter:</a:t>
            </a:r>
            <a:r>
              <a:rPr lang="tr-TR">
                <a:solidFill>
                  <a:srgbClr val="FF0000"/>
                </a:solidFill>
              </a:rPr>
              <a:t> </a:t>
            </a:r>
            <a:r>
              <a:rPr lang="tr-TR"/>
              <a:t>lV.Aleksandros</a:t>
            </a:r>
          </a:p>
          <a:p>
            <a:pPr marL="0" indent="0">
              <a:buFont typeface="Arial" panose="020B0604020202020204" pitchFamily="34" charset="0"/>
              <a:buNone/>
            </a:pPr>
            <a:r>
              <a:rPr lang="tr-TR"/>
              <a:t>                          lll.Philip</a:t>
            </a:r>
          </a:p>
          <a:p>
            <a:pPr marL="0" indent="0">
              <a:buFont typeface="Arial" panose="020B0604020202020204" pitchFamily="34" charset="0"/>
              <a:buNone/>
            </a:pPr>
            <a:endParaRPr lang="tr-TR"/>
          </a:p>
          <a:p>
            <a:pPr marL="0" indent="0">
              <a:buFont typeface="Arial" panose="020B0604020202020204" pitchFamily="34" charset="0"/>
              <a:buNone/>
            </a:pPr>
            <a:r>
              <a:rPr lang="tr-TR" b="1">
                <a:solidFill>
                  <a:srgbClr val="7030A0"/>
                </a:solidFill>
              </a:rPr>
              <a:t>KING OF ASIA:</a:t>
            </a:r>
          </a:p>
          <a:p>
            <a:pPr marL="0" indent="0">
              <a:buFont typeface="Arial" panose="020B0604020202020204" pitchFamily="34" charset="0"/>
              <a:buNone/>
            </a:pPr>
            <a:r>
              <a:rPr lang="tr-TR" b="1">
                <a:solidFill>
                  <a:srgbClr val="FF0000"/>
                </a:solidFill>
              </a:rPr>
              <a:t>Sentence: </a:t>
            </a:r>
            <a:r>
              <a:rPr lang="tr-TR"/>
              <a:t>331 BC – 323 BC</a:t>
            </a:r>
          </a:p>
          <a:p>
            <a:pPr marL="0" indent="0">
              <a:buFont typeface="Arial" panose="020B0604020202020204" pitchFamily="34" charset="0"/>
              <a:buNone/>
            </a:pPr>
            <a:r>
              <a:rPr lang="tr-TR" b="1">
                <a:solidFill>
                  <a:srgbClr val="FF0000"/>
                </a:solidFill>
              </a:rPr>
              <a:t>Preceding: </a:t>
            </a:r>
            <a:r>
              <a:rPr lang="tr-TR"/>
              <a:t>Authority created</a:t>
            </a:r>
          </a:p>
          <a:p>
            <a:pPr marL="0" indent="0">
              <a:buFont typeface="Arial" panose="020B0604020202020204" pitchFamily="34" charset="0"/>
              <a:buNone/>
            </a:pPr>
            <a:r>
              <a:rPr lang="tr-TR" b="1">
                <a:solidFill>
                  <a:srgbClr val="FF0000"/>
                </a:solidFill>
              </a:rPr>
              <a:t>Coming arter: </a:t>
            </a:r>
            <a:r>
              <a:rPr lang="tr-TR"/>
              <a:t>lV.Aleksandros</a:t>
            </a:r>
          </a:p>
          <a:p>
            <a:pPr marL="0" indent="0">
              <a:buFont typeface="Arial" panose="020B0604020202020204" pitchFamily="34" charset="0"/>
              <a:buNone/>
            </a:pPr>
            <a:r>
              <a:rPr lang="tr-TR"/>
              <a:t>                          lll.Philip</a:t>
            </a:r>
          </a:p>
          <a:p>
            <a:pPr marL="0" indent="0">
              <a:buFont typeface="Arial" panose="020B0604020202020204" pitchFamily="34" charset="0"/>
              <a:buNone/>
            </a:pPr>
            <a:endParaRPr lang="tr-TR"/>
          </a:p>
        </p:txBody>
      </p:sp>
    </p:spTree>
    <p:extLst>
      <p:ext uri="{BB962C8B-B14F-4D97-AF65-F5344CB8AC3E}">
        <p14:creationId xmlns:p14="http://schemas.microsoft.com/office/powerpoint/2010/main" val="187762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F551F419-48DE-1448-9869-C2DFF1B42B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460435"/>
          </a:xfrm>
        </p:spPr>
      </p:pic>
    </p:spTree>
    <p:extLst>
      <p:ext uri="{BB962C8B-B14F-4D97-AF65-F5344CB8AC3E}">
        <p14:creationId xmlns:p14="http://schemas.microsoft.com/office/powerpoint/2010/main" val="331678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9">
            <a:extLst>
              <a:ext uri="{FF2B5EF4-FFF2-40B4-BE49-F238E27FC236}">
                <a16:creationId xmlns:a16="http://schemas.microsoft.com/office/drawing/2014/main" id="{A90FD94F-F5DE-F244-8F78-B0D0114DC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Metin kutusu 9">
            <a:extLst>
              <a:ext uri="{FF2B5EF4-FFF2-40B4-BE49-F238E27FC236}">
                <a16:creationId xmlns:a16="http://schemas.microsoft.com/office/drawing/2014/main" id="{55B69846-DA8F-B44D-A4A7-EA5338983BDD}"/>
              </a:ext>
            </a:extLst>
          </p:cNvPr>
          <p:cNvSpPr txBox="1"/>
          <p:nvPr/>
        </p:nvSpPr>
        <p:spPr>
          <a:xfrm>
            <a:off x="5184121" y="2515680"/>
            <a:ext cx="1828800" cy="1828800"/>
          </a:xfrm>
          <a:prstGeom prst="rect">
            <a:avLst/>
          </a:prstGeom>
          <a:noFill/>
        </p:spPr>
        <p:txBody>
          <a:bodyPr wrap="square" rtlCol="0">
            <a:spAutoFit/>
          </a:bodyPr>
          <a:lstStyle/>
          <a:p>
            <a:pPr algn="l"/>
            <a:endParaRPr lang="tr-TR"/>
          </a:p>
        </p:txBody>
      </p:sp>
      <p:sp>
        <p:nvSpPr>
          <p:cNvPr id="12" name="İçerik Yer Tutucusu 2">
            <a:extLst>
              <a:ext uri="{FF2B5EF4-FFF2-40B4-BE49-F238E27FC236}">
                <a16:creationId xmlns:a16="http://schemas.microsoft.com/office/drawing/2014/main" id="{01D5E0BA-5837-5645-ACFE-F784133F519C}"/>
              </a:ext>
            </a:extLst>
          </p:cNvPr>
          <p:cNvSpPr txBox="1">
            <a:spLocks/>
          </p:cNvSpPr>
          <p:nvPr/>
        </p:nvSpPr>
        <p:spPr>
          <a:xfrm>
            <a:off x="1011054" y="212812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200" b="1"/>
              <a:t>In 336 BC, his father, II. After Philip was assassinated and died, he succeeded his father to the throne of Macedonia. Alexandros was awarded the title of Leader of Greece and used this authority to implement his father's Pan-Hellenistic plan aimed at bringing the Greeks together for the conquest of Persia.</a:t>
            </a:r>
          </a:p>
        </p:txBody>
      </p:sp>
    </p:spTree>
    <p:extLst>
      <p:ext uri="{BB962C8B-B14F-4D97-AF65-F5344CB8AC3E}">
        <p14:creationId xmlns:p14="http://schemas.microsoft.com/office/powerpoint/2010/main" val="51501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9432D9B-4175-DC47-9B5A-1B95734EA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 y="0"/>
            <a:ext cx="12283469" cy="6858000"/>
          </a:xfrm>
          <a:prstGeom prst="rect">
            <a:avLst/>
          </a:prstGeom>
        </p:spPr>
      </p:pic>
      <p:pic>
        <p:nvPicPr>
          <p:cNvPr id="5" name="Resim 5">
            <a:extLst>
              <a:ext uri="{FF2B5EF4-FFF2-40B4-BE49-F238E27FC236}">
                <a16:creationId xmlns:a16="http://schemas.microsoft.com/office/drawing/2014/main" id="{99131818-A38A-CA4A-8B81-3AA550F1E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156546"/>
            <a:ext cx="8128000" cy="4544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809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17</Slides>
  <Notes>0</Notes>
  <HiddenSlides>0</HiddenSlide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TERMESSOS</vt:lpstr>
      <vt:lpstr>KNOT OF GORDIAN</vt:lpstr>
      <vt:lpstr>PowerPoint Sunusu</vt:lpstr>
      <vt:lpstr>REFERENCES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songulmrts2005@gmail.com</dc:creator>
  <cp:lastModifiedBy>songulmrts2005@gmail.com</cp:lastModifiedBy>
  <cp:revision>11</cp:revision>
  <dcterms:created xsi:type="dcterms:W3CDTF">2022-03-11T22:31:32Z</dcterms:created>
  <dcterms:modified xsi:type="dcterms:W3CDTF">2022-03-14T17:45:51Z</dcterms:modified>
</cp:coreProperties>
</file>