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F6F2F-2306-40F8-A820-BE86868CCF91}" v="119" dt="2021-12-06T18:02:12.932"/>
    <p1510:client id="{A0C401FF-FEAC-4A86-9CD9-718DC563B0AE}" v="6" dt="2021-12-06T17:42:01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gilizcebankasi.com/ingilizce-dilinin-tarihi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CFD94-3189-48CF-8BEF-8FF7502A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history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is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originally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MS.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started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arrival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three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Germanic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tribes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who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invaded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Britain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during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5th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century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These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tribes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named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Anglo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Saxons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Jutes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came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out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today's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Denmark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north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Germany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reached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island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crossing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North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Sea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At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time,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settlers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Britain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spoke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Celtic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But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most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Celtic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speakers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were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pushed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invaders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west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north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island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primarily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present-day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Wales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Scotland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Ireland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Anglos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came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England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their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called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"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Englisc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".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"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England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"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"English"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derived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these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</a:t>
            </a:r>
            <a:endParaRPr lang="tr-TR" dirty="0">
              <a:cs typeface="Calibri" panose="020F0502020204030204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7BD41DA6-F7B0-4C99-8E5F-5D250775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A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brief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history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of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the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origins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and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</a:t>
            </a:r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development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of English</a:t>
            </a:r>
            <a:endParaRPr lang="tr-TR" dirty="0">
              <a:highlight>
                <a:srgbClr val="C0C0C0"/>
              </a:highligh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8126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F56BFB-948B-48C2-8980-C78FEF0B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Old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English (450-1100 AD)</a:t>
            </a:r>
            <a:endParaRPr lang="tr-TR" dirty="0">
              <a:highlight>
                <a:srgbClr val="C0C0C0"/>
              </a:highlight>
              <a:latin typeface="Arial Black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A0C426-0B35-4ED9-BE49-98904E9A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Invading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Germanic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tribes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spoke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similar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Britain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evolved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what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now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call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neither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sound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style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similar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today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Native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speakers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have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great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difficulty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understanding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Still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about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half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most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commonly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used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Modern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origin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For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example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be,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strong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water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derived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spoken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until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1100.</a:t>
            </a:r>
            <a:endParaRPr lang="tr-TR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218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894366-8626-4D9B-B96F-6F1EB10F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 Black"/>
                <a:ea typeface="+mj-lt"/>
                <a:cs typeface="+mj-lt"/>
              </a:rPr>
              <a:t>Middle</a:t>
            </a:r>
            <a:r>
              <a:rPr lang="tr-TR" dirty="0">
                <a:latin typeface="Arial Black"/>
                <a:ea typeface="+mj-lt"/>
                <a:cs typeface="+mj-lt"/>
              </a:rPr>
              <a:t> English (1100-1500)</a:t>
            </a:r>
            <a:endParaRPr lang="tr-TR" dirty="0">
              <a:latin typeface="Arial Black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700280-FEEC-4100-A3E5-99D81980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1066, William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Conqueror, Duke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Normandy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(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part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modern France),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conquered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occupied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England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These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victorious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people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called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Normans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brought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a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kind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French,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which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became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Royal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Court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its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ruling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trading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classes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this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process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a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kind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class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separation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which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lower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classes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spoke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while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upper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classes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spoke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French.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14th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century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became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dominant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England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addition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many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French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This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is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called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Middle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This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is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great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poet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Chaucer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(1340-1400).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However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it is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still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a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structure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that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is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difficult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for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native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speakers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today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understand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</a:t>
            </a:r>
            <a:endParaRPr lang="tr-TR" b="1" dirty="0">
              <a:highlight>
                <a:srgbClr val="C0C0C0"/>
              </a:highlight>
              <a:cs typeface="Calibri" panose="020F0502020204030204"/>
            </a:endParaRP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16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7AA13A-40E4-48EA-AC6C-FF7898A6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95" y="337247"/>
            <a:ext cx="5163015" cy="1111832"/>
          </a:xfrm>
        </p:spPr>
        <p:txBody>
          <a:bodyPr>
            <a:normAutofit/>
          </a:bodyPr>
          <a:lstStyle/>
          <a:p>
            <a:r>
              <a:rPr lang="tr-TR" sz="1600" dirty="0">
                <a:latin typeface="Arial Black"/>
                <a:ea typeface="+mj-lt"/>
                <a:cs typeface="+mj-lt"/>
              </a:rPr>
              <a:t>A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fragment</a:t>
            </a:r>
            <a:r>
              <a:rPr lang="tr-TR" sz="1600" dirty="0">
                <a:latin typeface="Arial Black"/>
                <a:ea typeface="+mj-lt"/>
                <a:cs typeface="+mj-lt"/>
              </a:rPr>
              <a:t>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from</a:t>
            </a:r>
            <a:r>
              <a:rPr lang="tr-TR" sz="1600" dirty="0">
                <a:latin typeface="Arial Black"/>
                <a:ea typeface="+mj-lt"/>
                <a:cs typeface="+mj-lt"/>
              </a:rPr>
              <a:t>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Beowulf</a:t>
            </a:r>
            <a:r>
              <a:rPr lang="tr-TR" sz="1600" dirty="0">
                <a:latin typeface="Arial Black"/>
                <a:ea typeface="+mj-lt"/>
                <a:cs typeface="+mj-lt"/>
              </a:rPr>
              <a:t>, a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poem</a:t>
            </a:r>
            <a:r>
              <a:rPr lang="tr-TR" sz="1600" dirty="0">
                <a:latin typeface="Arial Black"/>
                <a:ea typeface="+mj-lt"/>
                <a:cs typeface="+mj-lt"/>
              </a:rPr>
              <a:t>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written</a:t>
            </a:r>
            <a:r>
              <a:rPr lang="tr-TR" sz="1600" dirty="0">
                <a:latin typeface="Arial Black"/>
                <a:ea typeface="+mj-lt"/>
                <a:cs typeface="+mj-lt"/>
              </a:rPr>
              <a:t> in </a:t>
            </a:r>
            <a:r>
              <a:rPr lang="tr-TR" sz="1600" dirty="0" err="1">
                <a:latin typeface="Arial Black"/>
                <a:ea typeface="+mj-lt"/>
                <a:cs typeface="+mj-lt"/>
              </a:rPr>
              <a:t>Old</a:t>
            </a:r>
            <a:r>
              <a:rPr lang="tr-TR" sz="1600" dirty="0">
                <a:latin typeface="Arial Black"/>
                <a:ea typeface="+mj-lt"/>
                <a:cs typeface="+mj-lt"/>
              </a:rPr>
              <a:t> English</a:t>
            </a:r>
            <a:endParaRPr lang="tr-TR" sz="1600" dirty="0">
              <a:latin typeface="Arial Black"/>
            </a:endParaRPr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B7CB4CB-DC84-4165-A7F1-B3E5CBFB3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727" y="1904516"/>
            <a:ext cx="4723935" cy="3403677"/>
          </a:xfrm>
        </p:spPr>
      </p:pic>
      <p:pic>
        <p:nvPicPr>
          <p:cNvPr id="5" name="Resim 5" descr="metin, gazete içeren bir resim&#10;&#10;Açıklama otomatik olarak oluşturuldu">
            <a:extLst>
              <a:ext uri="{FF2B5EF4-FFF2-40B4-BE49-F238E27FC236}">
                <a16:creationId xmlns:a16="http://schemas.microsoft.com/office/drawing/2014/main" id="{862FBC14-8620-40AC-B999-E8344B85A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864" y="1902956"/>
            <a:ext cx="3542370" cy="33587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DB268FB-A8E2-4934-AB43-15E8A67DE449}"/>
              </a:ext>
            </a:extLst>
          </p:cNvPr>
          <p:cNvSpPr txBox="1"/>
          <p:nvPr/>
        </p:nvSpPr>
        <p:spPr>
          <a:xfrm>
            <a:off x="7121912" y="570571"/>
            <a:ext cx="34773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1600" dirty="0">
                <a:latin typeface="Arial Black"/>
                <a:ea typeface="+mn-lt"/>
                <a:cs typeface="+mn-lt"/>
              </a:rPr>
              <a:t>An </a:t>
            </a:r>
            <a:r>
              <a:rPr lang="tr-TR" sz="1600" dirty="0" err="1">
                <a:latin typeface="Arial Black"/>
                <a:ea typeface="+mn-lt"/>
                <a:cs typeface="+mn-lt"/>
              </a:rPr>
              <a:t>example</a:t>
            </a:r>
            <a:r>
              <a:rPr lang="tr-TR" sz="1600" dirty="0">
                <a:latin typeface="Arial Black"/>
                <a:ea typeface="+mn-lt"/>
                <a:cs typeface="+mn-lt"/>
              </a:rPr>
              <a:t> of </a:t>
            </a:r>
            <a:r>
              <a:rPr lang="tr-TR" sz="1600" dirty="0" err="1">
                <a:latin typeface="Arial Black"/>
                <a:ea typeface="+mn-lt"/>
                <a:cs typeface="+mn-lt"/>
              </a:rPr>
              <a:t>Chaucer's</a:t>
            </a:r>
            <a:r>
              <a:rPr lang="tr-TR" sz="1600" dirty="0">
                <a:latin typeface="Arial Black"/>
                <a:ea typeface="+mn-lt"/>
                <a:cs typeface="+mn-lt"/>
              </a:rPr>
              <a:t> </a:t>
            </a:r>
            <a:r>
              <a:rPr lang="tr-TR" sz="1600" dirty="0" err="1">
                <a:latin typeface="Arial Black"/>
                <a:ea typeface="+mn-lt"/>
                <a:cs typeface="+mn-lt"/>
              </a:rPr>
              <a:t>Middle</a:t>
            </a:r>
            <a:r>
              <a:rPr lang="tr-TR" sz="1600" dirty="0">
                <a:latin typeface="Arial Black"/>
                <a:ea typeface="+mn-lt"/>
                <a:cs typeface="+mn-lt"/>
              </a:rPr>
              <a:t> English</a:t>
            </a:r>
            <a:endParaRPr lang="tr-TR" sz="16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218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DF26B-B1D9-415C-A088-8C22E5C3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Early</a:t>
            </a:r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 Modern English (1500-1800)</a:t>
            </a:r>
            <a:endParaRPr lang="tr-TR">
              <a:highlight>
                <a:srgbClr val="C0C0C0"/>
              </a:highlight>
              <a:latin typeface="Arial Black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D626F4-C28A-44ED-820D-1AE54B38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/>
            <a:r>
              <a:rPr lang="tr-TR" dirty="0" err="1">
                <a:ea typeface="+mn-lt"/>
                <a:cs typeface="+mn-lt"/>
              </a:rPr>
              <a:t>T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owards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Middle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vowels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began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be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pronounced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much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shorter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a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sudden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different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change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pronunciation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16th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century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onwards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British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communicated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with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many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peoples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from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different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parts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world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</a:t>
            </a:r>
            <a:endParaRPr lang="tr-TR" dirty="0">
              <a:highlight>
                <a:srgbClr val="C0C0C0"/>
              </a:highlight>
              <a:cs typeface="Calibri" panose="020F0502020204030204"/>
            </a:endParaRPr>
          </a:p>
          <a:p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This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classical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learning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Renaissance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caused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many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new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words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idioms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enter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invention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printing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press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also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meant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emergence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a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common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language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print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Books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got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cheaper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more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people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learned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read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printing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press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also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brought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standardization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to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Spelling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grammar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were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fixed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,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and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London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dialect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of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many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publishing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houses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standardized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.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The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first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English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dictionary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was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tr-TR" dirty="0" err="1">
                <a:highlight>
                  <a:srgbClr val="C0C0C0"/>
                </a:highlight>
                <a:ea typeface="+mn-lt"/>
                <a:cs typeface="+mn-lt"/>
              </a:rPr>
              <a:t>published</a:t>
            </a:r>
            <a:r>
              <a:rPr lang="tr-TR" dirty="0">
                <a:highlight>
                  <a:srgbClr val="C0C0C0"/>
                </a:highlight>
                <a:ea typeface="+mn-lt"/>
                <a:cs typeface="+mn-lt"/>
              </a:rPr>
              <a:t> in 1604.</a:t>
            </a:r>
            <a:endParaRPr lang="tr-TR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999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CD20-94C4-4382-942B-BC5186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tr-TR"/>
          </a:p>
          <a:p>
            <a:r>
              <a:rPr lang="en" dirty="0">
                <a:latin typeface="Arial Black"/>
                <a:ea typeface="+mj-lt"/>
                <a:cs typeface="+mj-lt"/>
              </a:rPr>
              <a:t>Late Modern English (1800-Present)</a:t>
            </a:r>
            <a:endParaRPr lang="tr-TR">
              <a:latin typeface="Calibri Light" panose="020F0302020204030204"/>
              <a:cs typeface="Calibri Light" panose="020F0302020204030204"/>
            </a:endParaRPr>
          </a:p>
          <a:p>
            <a:endParaRPr lang="tr-TR" dirty="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0269E1-B3AD-40D4-948B-3F2675BC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main </a:t>
            </a:r>
            <a:r>
              <a:rPr lang="tr-TR" dirty="0" err="1">
                <a:ea typeface="+mn-lt"/>
                <a:cs typeface="+mn-lt"/>
              </a:rPr>
              <a:t>difference</a:t>
            </a:r>
            <a:r>
              <a:rPr lang="tr-TR" dirty="0">
                <a:ea typeface="+mn-lt"/>
                <a:cs typeface="+mn-lt"/>
              </a:rPr>
              <a:t> between Early Modern English and Late Modern English is vocabulary. Late Modern English has many new words stemming from two main factors: first, the Industrial Revolution and technology created a need for many new words to be found. Second, the British Empire at its height covered a quarter of the earth, resulting in the English language incorporating foreign words </a:t>
            </a:r>
            <a:r>
              <a:rPr lang="tr-TR" dirty="0" err="1">
                <a:ea typeface="+mn-lt"/>
                <a:cs typeface="+mn-lt"/>
              </a:rPr>
              <a:t>from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many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countries</a:t>
            </a:r>
            <a:r>
              <a:rPr lang="tr-TR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7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3D5F7E-A29A-4A7F-9497-519208E3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highlight>
                  <a:srgbClr val="C0C0C0"/>
                </a:highlight>
                <a:latin typeface="Arial Black"/>
                <a:ea typeface="+mj-lt"/>
                <a:cs typeface="+mj-lt"/>
              </a:rPr>
              <a:t>REFERENCES</a:t>
            </a:r>
            <a:endParaRPr lang="tr-TR" dirty="0">
              <a:highlight>
                <a:srgbClr val="C0C0C0"/>
              </a:highlight>
              <a:latin typeface="Arial Black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E30F5E-CA19-4783-AD01-9AA0D215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00B0F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https://ingilizcebankasi.com/ingilizce-dilinin-tarihi/</a:t>
            </a:r>
            <a:endParaRPr lang="tr-TR" dirty="0">
              <a:solidFill>
                <a:srgbClr val="00B0F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  <a:ea typeface="+mn-lt"/>
                <a:cs typeface="+mn-lt"/>
              </a:rPr>
              <a:t>https://tr.wikipedia.org/wiki/%C4%B0ngilizce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PowerPoint Sunusu</vt:lpstr>
      <vt:lpstr>A brief history of the origins and development of English</vt:lpstr>
      <vt:lpstr>Old English (450-1100 AD)</vt:lpstr>
      <vt:lpstr>Middle English (1100-1500) </vt:lpstr>
      <vt:lpstr>A fragment from Beowulf, a poem written in Old English</vt:lpstr>
      <vt:lpstr>Early Modern English (1500-1800)</vt:lpstr>
      <vt:lpstr>  Late Modern English (1800-Present) </vt:lpstr>
      <vt:lpstr>REFERENCES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88</cp:revision>
  <dcterms:created xsi:type="dcterms:W3CDTF">2021-12-06T17:26:07Z</dcterms:created>
  <dcterms:modified xsi:type="dcterms:W3CDTF">2021-12-06T18:03:03Z</dcterms:modified>
</cp:coreProperties>
</file>