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8" r:id="rId7"/>
    <p:sldId id="261" r:id="rId8"/>
    <p:sldId id="262" r:id="rId9"/>
    <p:sldId id="263" r:id="rId10"/>
    <p:sldId id="269" r:id="rId11"/>
    <p:sldId id="264" r:id="rId12"/>
    <p:sldId id="265" r:id="rId13"/>
    <p:sldId id="270" r:id="rId14"/>
    <p:sldId id="271" r:id="rId15"/>
    <p:sldId id="266" r:id="rId16"/>
    <p:sldId id="272" r:id="rId17"/>
    <p:sldId id="267" r:id="rId18"/>
    <p:sldId id="273" r:id="rId19"/>
    <p:sldId id="276" r:id="rId20"/>
    <p:sldId id="274" r:id="rId21"/>
    <p:sldId id="275" r:id="rId22"/>
    <p:sldId id="277" r:id="rId23"/>
    <p:sldId id="278" r:id="rId24"/>
    <p:sldId id="279" r:id="rId25"/>
    <p:sldId id="280" r:id="rId26"/>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 Type="http://schemas.openxmlformats.org/officeDocument/2006/relationships/slide" Target="slides/slide2.xml" /><Relationship Id="rId21" Type="http://schemas.openxmlformats.org/officeDocument/2006/relationships/slide" Target="slides/slide20.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theme" Target="theme/theme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viewProps" Target="viewProps.xml" /><Relationship Id="rId10" Type="http://schemas.openxmlformats.org/officeDocument/2006/relationships/slide" Target="slides/slide9.xml" /><Relationship Id="rId19" Type="http://schemas.openxmlformats.org/officeDocument/2006/relationships/slide" Target="slides/slide18.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presProps" Target="presProps.xml" /><Relationship Id="rId30" Type="http://schemas.openxmlformats.org/officeDocument/2006/relationships/tableStyles" Target="tableStyles.xml" /></Relationships>
</file>

<file path=ppt/ink/ink1.xml><?xml version="1.0" encoding="utf-8"?>
<inkml:ink xmlns:inkml="http://www.w3.org/2003/InkML">
  <inkml:definitions>
    <inkml:context xml:id="ctx0">
      <inkml:inkSource xml:id="inkSrc0">
        <inkml:traceFormat>
          <inkml:channel name="X" type="integer" min="-10000" max="10000" units="dev"/>
          <inkml:channel name="Y" type="integer" min="-10000" max="10000" units="dev"/>
          <inkml:channel name="F" type="integer" max="255" units="dev"/>
          <inkml:channel name="T" type="integer" units="dev"/>
        </inkml:traceFormat>
        <inkml:channelProperties>
          <inkml:channelProperty channel="X" name="resolution" value="1" units="1/dev"/>
          <inkml:channelProperty channel="Y" name="resolution" value="1" units="1/dev"/>
          <inkml:channelProperty channel="F" name="resolution" value="1" units="1/dev"/>
          <inkml:channelProperty channel="T" name="resolution" value="0" units="1/dev"/>
        </inkml:channelProperties>
      </inkml:inkSource>
      <inkml:timestamp xml:id="ts0" timeString="2021-12-11T14:03:30.046"/>
    </inkml:context>
    <inkml:brush xml:id="br0">
      <inkml:brushProperty name="width" value="0.05292" units="cm"/>
      <inkml:brushProperty name="height" value="0.05292" units="cm"/>
      <inkml:brushProperty name="color" value="#FF0000"/>
      <inkml:brushProperty name="antiAliased" value="0"/>
    </inkml:brush>
  </inkml:definitions>
  <inkml:trace contextRef="#ctx0" brushRef="#br0">4947 11193 255 0,'0'0'0'0,"0"25"0"0,28-50 0 0,-2 25 0 0,159 0 0 0,109-28 0 0,47 3 0 0,29 25 0 0,0-28 0 0,3 28 0 0,-4-26 0 0,-24 1 0 0,131-3 0 0,1 3 0 0,-54-4 0 0,-54 4 0 0,-77-3 0 0,-79 3 0 0,-82-1 0 0,-106 26 0 0,29 79 0 0</inkml:trace>
  <inkml:trace contextRef="#ctx0" brushRef="#br0" timeOffset="3">9421 10372 255 0,'0'0'0'0,"0"25"0"0,26-25 0 0,2 54 0 0,-28-54 0 0,0 28 0 0,25-3 0 0,106 54 0 0,108 132 0 0,24-51 0 0,-75-53 0 0,-85-28 0 0,-50-79 0 0,-78 25 0 0,-56-25 0 0,-76 28 0 0,-28-3 0 0,0 29 0 0,26-29 0 0,52 54 0 0,82-51 0 0</inkml:trace>
  <inkml:trace contextRef="#ctx0" brushRef="#br0" timeOffset="4">5029 14076 255 0,'25'-28'0'0,"-25"2"0"0,28 1 0 0,-28 25 0 0,25 0 0 0,3 0 0 0,157 0 0 0,0-28 0 0,25 3 0 0,3-29 0 0,25 29 0 0,25-3 0 0,57 2 0 0,50 1 0 0,27 25 0 0,-2-28 0 0,28 3 0 0,-25 25 0 0,-28-28 0 0,-25 28 0 0,-54 0 0 0,-106-26 0 0,-132 26 0 0,-28 0 0 0,-50 0 0 0,50 0 0 0</inkml:trace>
  <inkml:trace contextRef="#ctx0" brushRef="#br0" timeOffset="5">4791 16430 255 0,'0'0'0'0,"53"28"0"0,185-3 0 0,25-25 0 0,57-25 0 0,103-3 0 0,25-51 0 0,56 26 0 0,51 27 0 0,-26-2 0 0,1 3 0 0,-29 0 0 0,-78-4 0 0,-53 4 0 0,-79 25 0 0,-184 0 0 0,-54-28 0 0,-28 56 0 0,-50-3 0 0,-3-25 0 0</inkml:trace>
  <inkml:trace contextRef="#ctx0" brushRef="#br0" timeOffset="6">9236 15715 255 0,'0'-25'0'0,"79"25"0"0,131 54 0 0,28 24 0 0,28 29 0 0,-2-3 0 0,-105 3 0 0,-27-53 0 0,-79-29 0 0,-53 28 0 0,0-106 0 0,-53 53 0 0,0 25 0 0,-79 3 0 0,26 51 0 0,-54 0 0 0,-25 28 0 0,28-29 0 0,25 1 0 0,51 28 0 0,3-28 0 0</inkml:trace>
  <inkml:trace contextRef="#ctx0" brushRef="#br0" timeOffset="7">9368 13176 255 0,'0'-25'0'0,"-28"-4"0"0,56 58 0 0,79 75 0 0,77 56 0 0,-52-3 0 0,-25-75 0 0,-29-31 0 0,-25 2 0 0,-28 0 0 0,-25 1 0 0,0-29 0 0,28 3 0 0,-28-2 0 0,0-1 0 0,0 3 0 0,-53-3 0 0,25 1 0 0,3 2 0 0,-28-3 0 0,28-25 0 0,-57 28 0 0,4-28 0 0,-1 26 0 0,-27-26 0 0,78 28 0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BFE1006-107E-1E40-897A-CD089B463219}"/>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B41DD393-B919-A64A-95A2-C4545ED0CE1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650C9487-B2D6-3845-8877-C35D769CCC80}"/>
              </a:ext>
            </a:extLst>
          </p:cNvPr>
          <p:cNvSpPr>
            <a:spLocks noGrp="1"/>
          </p:cNvSpPr>
          <p:nvPr>
            <p:ph type="dt" sz="half" idx="10"/>
          </p:nvPr>
        </p:nvSpPr>
        <p:spPr/>
        <p:txBody>
          <a:bodyPr/>
          <a:lstStyle/>
          <a:p>
            <a:fld id="{D91CE713-DCFF-7C44-BB67-70FF51E1E420}" type="datetimeFigureOut">
              <a:rPr lang="tr-TR"/>
              <a:t>12.12.2021</a:t>
            </a:fld>
            <a:endParaRPr lang="tr-TR"/>
          </a:p>
        </p:txBody>
      </p:sp>
      <p:sp>
        <p:nvSpPr>
          <p:cNvPr id="5" name="Alt Bilgi Yer Tutucusu 4">
            <a:extLst>
              <a:ext uri="{FF2B5EF4-FFF2-40B4-BE49-F238E27FC236}">
                <a16:creationId xmlns:a16="http://schemas.microsoft.com/office/drawing/2014/main" id="{739EAB6D-D2DA-7C44-9F69-D87609DED00B}"/>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0C723F2D-A306-1948-ACBC-10EC54BBB19F}"/>
              </a:ext>
            </a:extLst>
          </p:cNvPr>
          <p:cNvSpPr>
            <a:spLocks noGrp="1"/>
          </p:cNvSpPr>
          <p:nvPr>
            <p:ph type="sldNum" sz="quarter" idx="12"/>
          </p:nvPr>
        </p:nvSpPr>
        <p:spPr/>
        <p:txBody>
          <a:bodyPr/>
          <a:lstStyle/>
          <a:p>
            <a:fld id="{85936F8D-7E0A-8A4B-B285-F34BD2AE2B03}" type="slidenum">
              <a:rPr lang="tr-TR"/>
              <a:t>‹#›</a:t>
            </a:fld>
            <a:endParaRPr lang="tr-TR"/>
          </a:p>
        </p:txBody>
      </p:sp>
    </p:spTree>
    <p:extLst>
      <p:ext uri="{BB962C8B-B14F-4D97-AF65-F5344CB8AC3E}">
        <p14:creationId xmlns:p14="http://schemas.microsoft.com/office/powerpoint/2010/main" val="1616114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EAE90FB-01E1-3D45-B0D0-98AB92FE840C}"/>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08E8C128-9EB7-DE45-ADD4-8975775362F4}"/>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8EAF7B2C-3CC6-5E49-8E6F-FE6AC558D0CD}"/>
              </a:ext>
            </a:extLst>
          </p:cNvPr>
          <p:cNvSpPr>
            <a:spLocks noGrp="1"/>
          </p:cNvSpPr>
          <p:nvPr>
            <p:ph type="dt" sz="half" idx="10"/>
          </p:nvPr>
        </p:nvSpPr>
        <p:spPr/>
        <p:txBody>
          <a:bodyPr/>
          <a:lstStyle/>
          <a:p>
            <a:fld id="{D91CE713-DCFF-7C44-BB67-70FF51E1E420}" type="datetimeFigureOut">
              <a:rPr lang="tr-TR"/>
              <a:t>12.12.2021</a:t>
            </a:fld>
            <a:endParaRPr lang="tr-TR"/>
          </a:p>
        </p:txBody>
      </p:sp>
      <p:sp>
        <p:nvSpPr>
          <p:cNvPr id="5" name="Alt Bilgi Yer Tutucusu 4">
            <a:extLst>
              <a:ext uri="{FF2B5EF4-FFF2-40B4-BE49-F238E27FC236}">
                <a16:creationId xmlns:a16="http://schemas.microsoft.com/office/drawing/2014/main" id="{8555648D-9A77-BB4E-A1E2-162886E6DA92}"/>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2CFE6DAF-5ACE-3142-82D8-9E8B9D34F6F2}"/>
              </a:ext>
            </a:extLst>
          </p:cNvPr>
          <p:cNvSpPr>
            <a:spLocks noGrp="1"/>
          </p:cNvSpPr>
          <p:nvPr>
            <p:ph type="sldNum" sz="quarter" idx="12"/>
          </p:nvPr>
        </p:nvSpPr>
        <p:spPr/>
        <p:txBody>
          <a:bodyPr/>
          <a:lstStyle/>
          <a:p>
            <a:fld id="{85936F8D-7E0A-8A4B-B285-F34BD2AE2B03}" type="slidenum">
              <a:rPr lang="tr-TR"/>
              <a:t>‹#›</a:t>
            </a:fld>
            <a:endParaRPr lang="tr-TR"/>
          </a:p>
        </p:txBody>
      </p:sp>
    </p:spTree>
    <p:extLst>
      <p:ext uri="{BB962C8B-B14F-4D97-AF65-F5344CB8AC3E}">
        <p14:creationId xmlns:p14="http://schemas.microsoft.com/office/powerpoint/2010/main" val="10763734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DF2531C0-6DC1-2A4E-99DE-DDD001BF9659}"/>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6FF13AEC-70CF-2640-A247-9F056F079200}"/>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AF25D46A-EC96-DA44-84AF-0684632B3BB4}"/>
              </a:ext>
            </a:extLst>
          </p:cNvPr>
          <p:cNvSpPr>
            <a:spLocks noGrp="1"/>
          </p:cNvSpPr>
          <p:nvPr>
            <p:ph type="dt" sz="half" idx="10"/>
          </p:nvPr>
        </p:nvSpPr>
        <p:spPr/>
        <p:txBody>
          <a:bodyPr/>
          <a:lstStyle/>
          <a:p>
            <a:fld id="{D91CE713-DCFF-7C44-BB67-70FF51E1E420}" type="datetimeFigureOut">
              <a:rPr lang="tr-TR"/>
              <a:t>12.12.2021</a:t>
            </a:fld>
            <a:endParaRPr lang="tr-TR"/>
          </a:p>
        </p:txBody>
      </p:sp>
      <p:sp>
        <p:nvSpPr>
          <p:cNvPr id="5" name="Alt Bilgi Yer Tutucusu 4">
            <a:extLst>
              <a:ext uri="{FF2B5EF4-FFF2-40B4-BE49-F238E27FC236}">
                <a16:creationId xmlns:a16="http://schemas.microsoft.com/office/drawing/2014/main" id="{7D3509D1-7ED1-0F40-8CD2-912991D2CD9A}"/>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1C621C56-5904-1544-8E73-5B646DB4D3DF}"/>
              </a:ext>
            </a:extLst>
          </p:cNvPr>
          <p:cNvSpPr>
            <a:spLocks noGrp="1"/>
          </p:cNvSpPr>
          <p:nvPr>
            <p:ph type="sldNum" sz="quarter" idx="12"/>
          </p:nvPr>
        </p:nvSpPr>
        <p:spPr/>
        <p:txBody>
          <a:bodyPr/>
          <a:lstStyle/>
          <a:p>
            <a:fld id="{85936F8D-7E0A-8A4B-B285-F34BD2AE2B03}" type="slidenum">
              <a:rPr lang="tr-TR"/>
              <a:t>‹#›</a:t>
            </a:fld>
            <a:endParaRPr lang="tr-TR"/>
          </a:p>
        </p:txBody>
      </p:sp>
    </p:spTree>
    <p:extLst>
      <p:ext uri="{BB962C8B-B14F-4D97-AF65-F5344CB8AC3E}">
        <p14:creationId xmlns:p14="http://schemas.microsoft.com/office/powerpoint/2010/main" val="3039282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12238F5-0EC8-3C43-B695-91CEC369CCE0}"/>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1A3CEB0D-AAE7-664E-9E15-1D973AB04A8F}"/>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C8F19C71-E4E8-9242-A10B-66860F92F6A8}"/>
              </a:ext>
            </a:extLst>
          </p:cNvPr>
          <p:cNvSpPr>
            <a:spLocks noGrp="1"/>
          </p:cNvSpPr>
          <p:nvPr>
            <p:ph type="dt" sz="half" idx="10"/>
          </p:nvPr>
        </p:nvSpPr>
        <p:spPr/>
        <p:txBody>
          <a:bodyPr/>
          <a:lstStyle/>
          <a:p>
            <a:fld id="{D91CE713-DCFF-7C44-BB67-70FF51E1E420}" type="datetimeFigureOut">
              <a:rPr lang="tr-TR"/>
              <a:t>12.12.2021</a:t>
            </a:fld>
            <a:endParaRPr lang="tr-TR"/>
          </a:p>
        </p:txBody>
      </p:sp>
      <p:sp>
        <p:nvSpPr>
          <p:cNvPr id="5" name="Alt Bilgi Yer Tutucusu 4">
            <a:extLst>
              <a:ext uri="{FF2B5EF4-FFF2-40B4-BE49-F238E27FC236}">
                <a16:creationId xmlns:a16="http://schemas.microsoft.com/office/drawing/2014/main" id="{2E7CCACF-26C2-0749-B7A5-8A43F0C7F2BD}"/>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85CDF8E0-3236-BC4F-9881-82FCE8D33430}"/>
              </a:ext>
            </a:extLst>
          </p:cNvPr>
          <p:cNvSpPr>
            <a:spLocks noGrp="1"/>
          </p:cNvSpPr>
          <p:nvPr>
            <p:ph type="sldNum" sz="quarter" idx="12"/>
          </p:nvPr>
        </p:nvSpPr>
        <p:spPr/>
        <p:txBody>
          <a:bodyPr/>
          <a:lstStyle/>
          <a:p>
            <a:fld id="{85936F8D-7E0A-8A4B-B285-F34BD2AE2B03}" type="slidenum">
              <a:rPr lang="tr-TR"/>
              <a:t>‹#›</a:t>
            </a:fld>
            <a:endParaRPr lang="tr-TR"/>
          </a:p>
        </p:txBody>
      </p:sp>
    </p:spTree>
    <p:extLst>
      <p:ext uri="{BB962C8B-B14F-4D97-AF65-F5344CB8AC3E}">
        <p14:creationId xmlns:p14="http://schemas.microsoft.com/office/powerpoint/2010/main" val="1294365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2C6D566-23EC-4E46-9786-5BCA1A39E540}"/>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ACCDD918-E73A-184E-926D-465B2D563DE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B08143DE-A5EF-CC42-ACFB-240A6CF477E2}"/>
              </a:ext>
            </a:extLst>
          </p:cNvPr>
          <p:cNvSpPr>
            <a:spLocks noGrp="1"/>
          </p:cNvSpPr>
          <p:nvPr>
            <p:ph type="dt" sz="half" idx="10"/>
          </p:nvPr>
        </p:nvSpPr>
        <p:spPr/>
        <p:txBody>
          <a:bodyPr/>
          <a:lstStyle/>
          <a:p>
            <a:fld id="{D91CE713-DCFF-7C44-BB67-70FF51E1E420}" type="datetimeFigureOut">
              <a:rPr lang="tr-TR"/>
              <a:t>12.12.2021</a:t>
            </a:fld>
            <a:endParaRPr lang="tr-TR"/>
          </a:p>
        </p:txBody>
      </p:sp>
      <p:sp>
        <p:nvSpPr>
          <p:cNvPr id="5" name="Alt Bilgi Yer Tutucusu 4">
            <a:extLst>
              <a:ext uri="{FF2B5EF4-FFF2-40B4-BE49-F238E27FC236}">
                <a16:creationId xmlns:a16="http://schemas.microsoft.com/office/drawing/2014/main" id="{DCAA99FA-19F6-5447-886E-465677E61BE2}"/>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5483D0AB-E200-CE40-8EAD-98DE2FA38693}"/>
              </a:ext>
            </a:extLst>
          </p:cNvPr>
          <p:cNvSpPr>
            <a:spLocks noGrp="1"/>
          </p:cNvSpPr>
          <p:nvPr>
            <p:ph type="sldNum" sz="quarter" idx="12"/>
          </p:nvPr>
        </p:nvSpPr>
        <p:spPr/>
        <p:txBody>
          <a:bodyPr/>
          <a:lstStyle/>
          <a:p>
            <a:fld id="{85936F8D-7E0A-8A4B-B285-F34BD2AE2B03}" type="slidenum">
              <a:rPr lang="tr-TR"/>
              <a:t>‹#›</a:t>
            </a:fld>
            <a:endParaRPr lang="tr-TR"/>
          </a:p>
        </p:txBody>
      </p:sp>
    </p:spTree>
    <p:extLst>
      <p:ext uri="{BB962C8B-B14F-4D97-AF65-F5344CB8AC3E}">
        <p14:creationId xmlns:p14="http://schemas.microsoft.com/office/powerpoint/2010/main" val="2221027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AD3D817-E824-B34D-AECA-0E86E2B62416}"/>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D735C372-1415-C149-A6BF-89B01E4A85AF}"/>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1399242F-193B-3C40-B2C9-0FB45F0A4592}"/>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E7497633-CAA3-0C47-95EF-DFB38F4836B1}"/>
              </a:ext>
            </a:extLst>
          </p:cNvPr>
          <p:cNvSpPr>
            <a:spLocks noGrp="1"/>
          </p:cNvSpPr>
          <p:nvPr>
            <p:ph type="dt" sz="half" idx="10"/>
          </p:nvPr>
        </p:nvSpPr>
        <p:spPr/>
        <p:txBody>
          <a:bodyPr/>
          <a:lstStyle/>
          <a:p>
            <a:fld id="{D91CE713-DCFF-7C44-BB67-70FF51E1E420}" type="datetimeFigureOut">
              <a:rPr lang="tr-TR"/>
              <a:t>12.12.2021</a:t>
            </a:fld>
            <a:endParaRPr lang="tr-TR"/>
          </a:p>
        </p:txBody>
      </p:sp>
      <p:sp>
        <p:nvSpPr>
          <p:cNvPr id="6" name="Alt Bilgi Yer Tutucusu 5">
            <a:extLst>
              <a:ext uri="{FF2B5EF4-FFF2-40B4-BE49-F238E27FC236}">
                <a16:creationId xmlns:a16="http://schemas.microsoft.com/office/drawing/2014/main" id="{A13BDC84-AE75-B947-A493-A325E924C308}"/>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38918EBC-8EED-C54A-B9E9-9FF05C093383}"/>
              </a:ext>
            </a:extLst>
          </p:cNvPr>
          <p:cNvSpPr>
            <a:spLocks noGrp="1"/>
          </p:cNvSpPr>
          <p:nvPr>
            <p:ph type="sldNum" sz="quarter" idx="12"/>
          </p:nvPr>
        </p:nvSpPr>
        <p:spPr/>
        <p:txBody>
          <a:bodyPr/>
          <a:lstStyle/>
          <a:p>
            <a:fld id="{85936F8D-7E0A-8A4B-B285-F34BD2AE2B03}" type="slidenum">
              <a:rPr lang="tr-TR"/>
              <a:t>‹#›</a:t>
            </a:fld>
            <a:endParaRPr lang="tr-TR"/>
          </a:p>
        </p:txBody>
      </p:sp>
    </p:spTree>
    <p:extLst>
      <p:ext uri="{BB962C8B-B14F-4D97-AF65-F5344CB8AC3E}">
        <p14:creationId xmlns:p14="http://schemas.microsoft.com/office/powerpoint/2010/main" val="3370920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F0196CA-D306-DA4C-872D-4A2EF2203FBB}"/>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126C253C-465F-454F-A153-4D90F8BD8E0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9B284A2B-4CE4-DE43-BE2C-60A512979657}"/>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F2D58A29-242B-1543-A16D-56A472B7561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F4923F09-B848-6E4E-AFC8-37586C799EF1}"/>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0881078A-D79C-E34A-B376-C4C1B60D6767}"/>
              </a:ext>
            </a:extLst>
          </p:cNvPr>
          <p:cNvSpPr>
            <a:spLocks noGrp="1"/>
          </p:cNvSpPr>
          <p:nvPr>
            <p:ph type="dt" sz="half" idx="10"/>
          </p:nvPr>
        </p:nvSpPr>
        <p:spPr/>
        <p:txBody>
          <a:bodyPr/>
          <a:lstStyle/>
          <a:p>
            <a:fld id="{D91CE713-DCFF-7C44-BB67-70FF51E1E420}" type="datetimeFigureOut">
              <a:rPr lang="tr-TR"/>
              <a:t>12.12.2021</a:t>
            </a:fld>
            <a:endParaRPr lang="tr-TR"/>
          </a:p>
        </p:txBody>
      </p:sp>
      <p:sp>
        <p:nvSpPr>
          <p:cNvPr id="8" name="Alt Bilgi Yer Tutucusu 7">
            <a:extLst>
              <a:ext uri="{FF2B5EF4-FFF2-40B4-BE49-F238E27FC236}">
                <a16:creationId xmlns:a16="http://schemas.microsoft.com/office/drawing/2014/main" id="{BD78890C-16EC-C24F-AB78-BEBAA72FAEF1}"/>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9B46FB43-DBF4-874F-BE79-11917750E425}"/>
              </a:ext>
            </a:extLst>
          </p:cNvPr>
          <p:cNvSpPr>
            <a:spLocks noGrp="1"/>
          </p:cNvSpPr>
          <p:nvPr>
            <p:ph type="sldNum" sz="quarter" idx="12"/>
          </p:nvPr>
        </p:nvSpPr>
        <p:spPr/>
        <p:txBody>
          <a:bodyPr/>
          <a:lstStyle/>
          <a:p>
            <a:fld id="{85936F8D-7E0A-8A4B-B285-F34BD2AE2B03}" type="slidenum">
              <a:rPr lang="tr-TR"/>
              <a:t>‹#›</a:t>
            </a:fld>
            <a:endParaRPr lang="tr-TR"/>
          </a:p>
        </p:txBody>
      </p:sp>
    </p:spTree>
    <p:extLst>
      <p:ext uri="{BB962C8B-B14F-4D97-AF65-F5344CB8AC3E}">
        <p14:creationId xmlns:p14="http://schemas.microsoft.com/office/powerpoint/2010/main" val="5931094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F3A7569-2F9B-A947-9C6A-57D6ADB564FC}"/>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F72B5BD8-A7B6-2544-A2A3-99304404D349}"/>
              </a:ext>
            </a:extLst>
          </p:cNvPr>
          <p:cNvSpPr>
            <a:spLocks noGrp="1"/>
          </p:cNvSpPr>
          <p:nvPr>
            <p:ph type="dt" sz="half" idx="10"/>
          </p:nvPr>
        </p:nvSpPr>
        <p:spPr/>
        <p:txBody>
          <a:bodyPr/>
          <a:lstStyle/>
          <a:p>
            <a:fld id="{D91CE713-DCFF-7C44-BB67-70FF51E1E420}" type="datetimeFigureOut">
              <a:rPr lang="tr-TR"/>
              <a:t>12.12.2021</a:t>
            </a:fld>
            <a:endParaRPr lang="tr-TR"/>
          </a:p>
        </p:txBody>
      </p:sp>
      <p:sp>
        <p:nvSpPr>
          <p:cNvPr id="4" name="Alt Bilgi Yer Tutucusu 3">
            <a:extLst>
              <a:ext uri="{FF2B5EF4-FFF2-40B4-BE49-F238E27FC236}">
                <a16:creationId xmlns:a16="http://schemas.microsoft.com/office/drawing/2014/main" id="{A019CAEE-DE1F-8F46-8E3E-AFEC2550CB06}"/>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E88915FF-85A9-A84B-9CF8-E4A61ABDF81C}"/>
              </a:ext>
            </a:extLst>
          </p:cNvPr>
          <p:cNvSpPr>
            <a:spLocks noGrp="1"/>
          </p:cNvSpPr>
          <p:nvPr>
            <p:ph type="sldNum" sz="quarter" idx="12"/>
          </p:nvPr>
        </p:nvSpPr>
        <p:spPr/>
        <p:txBody>
          <a:bodyPr/>
          <a:lstStyle/>
          <a:p>
            <a:fld id="{85936F8D-7E0A-8A4B-B285-F34BD2AE2B03}" type="slidenum">
              <a:rPr lang="tr-TR"/>
              <a:t>‹#›</a:t>
            </a:fld>
            <a:endParaRPr lang="tr-TR"/>
          </a:p>
        </p:txBody>
      </p:sp>
    </p:spTree>
    <p:extLst>
      <p:ext uri="{BB962C8B-B14F-4D97-AF65-F5344CB8AC3E}">
        <p14:creationId xmlns:p14="http://schemas.microsoft.com/office/powerpoint/2010/main" val="2085714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1CCAFAB7-E60B-9740-B503-7185E279AEDA}"/>
              </a:ext>
            </a:extLst>
          </p:cNvPr>
          <p:cNvSpPr>
            <a:spLocks noGrp="1"/>
          </p:cNvSpPr>
          <p:nvPr>
            <p:ph type="dt" sz="half" idx="10"/>
          </p:nvPr>
        </p:nvSpPr>
        <p:spPr/>
        <p:txBody>
          <a:bodyPr/>
          <a:lstStyle/>
          <a:p>
            <a:fld id="{D91CE713-DCFF-7C44-BB67-70FF51E1E420}" type="datetimeFigureOut">
              <a:rPr lang="tr-TR"/>
              <a:t>12.12.2021</a:t>
            </a:fld>
            <a:endParaRPr lang="tr-TR"/>
          </a:p>
        </p:txBody>
      </p:sp>
      <p:sp>
        <p:nvSpPr>
          <p:cNvPr id="3" name="Alt Bilgi Yer Tutucusu 2">
            <a:extLst>
              <a:ext uri="{FF2B5EF4-FFF2-40B4-BE49-F238E27FC236}">
                <a16:creationId xmlns:a16="http://schemas.microsoft.com/office/drawing/2014/main" id="{BBEADFAD-5E6D-2B41-BA5C-5F003FB9A7B9}"/>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90A92FF1-C885-624B-9D18-3A3AE1CDBA71}"/>
              </a:ext>
            </a:extLst>
          </p:cNvPr>
          <p:cNvSpPr>
            <a:spLocks noGrp="1"/>
          </p:cNvSpPr>
          <p:nvPr>
            <p:ph type="sldNum" sz="quarter" idx="12"/>
          </p:nvPr>
        </p:nvSpPr>
        <p:spPr/>
        <p:txBody>
          <a:bodyPr/>
          <a:lstStyle/>
          <a:p>
            <a:fld id="{85936F8D-7E0A-8A4B-B285-F34BD2AE2B03}" type="slidenum">
              <a:rPr lang="tr-TR"/>
              <a:t>‹#›</a:t>
            </a:fld>
            <a:endParaRPr lang="tr-TR"/>
          </a:p>
        </p:txBody>
      </p:sp>
    </p:spTree>
    <p:extLst>
      <p:ext uri="{BB962C8B-B14F-4D97-AF65-F5344CB8AC3E}">
        <p14:creationId xmlns:p14="http://schemas.microsoft.com/office/powerpoint/2010/main" val="23975115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1675329-A360-F644-BCD1-33DF78A8BD79}"/>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8FC8F78E-6DD6-4A44-A9F3-2B4DCA1DC3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605E12E6-D161-704A-9125-A7BABDE541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69F2E8C7-DF02-0E41-AA24-C4356823F0A6}"/>
              </a:ext>
            </a:extLst>
          </p:cNvPr>
          <p:cNvSpPr>
            <a:spLocks noGrp="1"/>
          </p:cNvSpPr>
          <p:nvPr>
            <p:ph type="dt" sz="half" idx="10"/>
          </p:nvPr>
        </p:nvSpPr>
        <p:spPr/>
        <p:txBody>
          <a:bodyPr/>
          <a:lstStyle/>
          <a:p>
            <a:fld id="{D91CE713-DCFF-7C44-BB67-70FF51E1E420}" type="datetimeFigureOut">
              <a:rPr lang="tr-TR"/>
              <a:t>12.12.2021</a:t>
            </a:fld>
            <a:endParaRPr lang="tr-TR"/>
          </a:p>
        </p:txBody>
      </p:sp>
      <p:sp>
        <p:nvSpPr>
          <p:cNvPr id="6" name="Alt Bilgi Yer Tutucusu 5">
            <a:extLst>
              <a:ext uri="{FF2B5EF4-FFF2-40B4-BE49-F238E27FC236}">
                <a16:creationId xmlns:a16="http://schemas.microsoft.com/office/drawing/2014/main" id="{6413C564-2306-5349-BF68-191E679D0630}"/>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AB826A16-3FA2-B244-8804-01ABC8882414}"/>
              </a:ext>
            </a:extLst>
          </p:cNvPr>
          <p:cNvSpPr>
            <a:spLocks noGrp="1"/>
          </p:cNvSpPr>
          <p:nvPr>
            <p:ph type="sldNum" sz="quarter" idx="12"/>
          </p:nvPr>
        </p:nvSpPr>
        <p:spPr/>
        <p:txBody>
          <a:bodyPr/>
          <a:lstStyle/>
          <a:p>
            <a:fld id="{85936F8D-7E0A-8A4B-B285-F34BD2AE2B03}" type="slidenum">
              <a:rPr lang="tr-TR"/>
              <a:t>‹#›</a:t>
            </a:fld>
            <a:endParaRPr lang="tr-TR"/>
          </a:p>
        </p:txBody>
      </p:sp>
    </p:spTree>
    <p:extLst>
      <p:ext uri="{BB962C8B-B14F-4D97-AF65-F5344CB8AC3E}">
        <p14:creationId xmlns:p14="http://schemas.microsoft.com/office/powerpoint/2010/main" val="37313756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42CAEB6-4E00-4747-92F3-A96A6955C058}"/>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766C5A85-7366-9548-B57E-8511FF94B00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6702916D-2ACA-C242-B49C-3F81F52B30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812205A2-05D9-5B40-83C5-B101BD731437}"/>
              </a:ext>
            </a:extLst>
          </p:cNvPr>
          <p:cNvSpPr>
            <a:spLocks noGrp="1"/>
          </p:cNvSpPr>
          <p:nvPr>
            <p:ph type="dt" sz="half" idx="10"/>
          </p:nvPr>
        </p:nvSpPr>
        <p:spPr/>
        <p:txBody>
          <a:bodyPr/>
          <a:lstStyle/>
          <a:p>
            <a:fld id="{D91CE713-DCFF-7C44-BB67-70FF51E1E420}" type="datetimeFigureOut">
              <a:rPr lang="tr-TR"/>
              <a:t>12.12.2021</a:t>
            </a:fld>
            <a:endParaRPr lang="tr-TR"/>
          </a:p>
        </p:txBody>
      </p:sp>
      <p:sp>
        <p:nvSpPr>
          <p:cNvPr id="6" name="Alt Bilgi Yer Tutucusu 5">
            <a:extLst>
              <a:ext uri="{FF2B5EF4-FFF2-40B4-BE49-F238E27FC236}">
                <a16:creationId xmlns:a16="http://schemas.microsoft.com/office/drawing/2014/main" id="{85977776-079B-E541-82F8-5A500D6056BB}"/>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6330B4A8-AF60-2B4E-8FDC-794B05E2C389}"/>
              </a:ext>
            </a:extLst>
          </p:cNvPr>
          <p:cNvSpPr>
            <a:spLocks noGrp="1"/>
          </p:cNvSpPr>
          <p:nvPr>
            <p:ph type="sldNum" sz="quarter" idx="12"/>
          </p:nvPr>
        </p:nvSpPr>
        <p:spPr/>
        <p:txBody>
          <a:bodyPr/>
          <a:lstStyle/>
          <a:p>
            <a:fld id="{85936F8D-7E0A-8A4B-B285-F34BD2AE2B03}" type="slidenum">
              <a:rPr lang="tr-TR"/>
              <a:t>‹#›</a:t>
            </a:fld>
            <a:endParaRPr lang="tr-TR"/>
          </a:p>
        </p:txBody>
      </p:sp>
    </p:spTree>
    <p:extLst>
      <p:ext uri="{BB962C8B-B14F-4D97-AF65-F5344CB8AC3E}">
        <p14:creationId xmlns:p14="http://schemas.microsoft.com/office/powerpoint/2010/main" val="18380921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A38E8886-E0AE-A343-9CF6-890D1B02D1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A9EEC648-C655-5C4E-B337-C0E8A8AFAC2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6C7D08A6-406B-F44D-9322-ADD413DB84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1CE713-DCFF-7C44-BB67-70FF51E1E420}" type="datetimeFigureOut">
              <a:rPr lang="tr-TR"/>
              <a:t>12.12.2021</a:t>
            </a:fld>
            <a:endParaRPr lang="tr-TR"/>
          </a:p>
        </p:txBody>
      </p:sp>
      <p:sp>
        <p:nvSpPr>
          <p:cNvPr id="5" name="Alt Bilgi Yer Tutucusu 4">
            <a:extLst>
              <a:ext uri="{FF2B5EF4-FFF2-40B4-BE49-F238E27FC236}">
                <a16:creationId xmlns:a16="http://schemas.microsoft.com/office/drawing/2014/main" id="{9198EB53-8352-1F45-8253-601FE5DFF5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34905C11-9014-0D48-80CA-59A0937F01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936F8D-7E0A-8A4B-B285-F34BD2AE2B03}" type="slidenum">
              <a:rPr lang="tr-TR"/>
              <a:t>‹#›</a:t>
            </a:fld>
            <a:endParaRPr lang="tr-TR"/>
          </a:p>
        </p:txBody>
      </p:sp>
    </p:spTree>
    <p:extLst>
      <p:ext uri="{BB962C8B-B14F-4D97-AF65-F5344CB8AC3E}">
        <p14:creationId xmlns:p14="http://schemas.microsoft.com/office/powerpoint/2010/main" val="17768701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2.xml" /></Relationships>
</file>

<file path=ppt/slides/_rels/slide10.xml.rels><?xml version="1.0" encoding="UTF-8" standalone="yes"?>
<Relationships xmlns="http://schemas.openxmlformats.org/package/2006/relationships"><Relationship Id="rId2" Type="http://schemas.openxmlformats.org/officeDocument/2006/relationships/image" Target="../media/image7.jpeg"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2" Type="http://schemas.openxmlformats.org/officeDocument/2006/relationships/image" Target="../media/image11.jpeg"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2" Type="http://schemas.openxmlformats.org/officeDocument/2006/relationships/image" Target="../media/image12.jpeg"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2" Type="http://schemas.openxmlformats.org/officeDocument/2006/relationships/image" Target="../media/image7.jpeg"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2" Type="http://schemas.openxmlformats.org/officeDocument/2006/relationships/image" Target="../media/image13.jpeg"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2" Type="http://schemas.openxmlformats.org/officeDocument/2006/relationships/image" Target="../media/image14.jpeg"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2" Type="http://schemas.openxmlformats.org/officeDocument/2006/relationships/image" Target="../media/image13.jpeg"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2" Type="http://schemas.openxmlformats.org/officeDocument/2006/relationships/image" Target="../media/image15.jpeg"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2" Type="http://schemas.openxmlformats.org/officeDocument/2006/relationships/image" Target="../media/image16.jpeg"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2" Type="http://schemas.openxmlformats.org/officeDocument/2006/relationships/image" Target="../media/image13.jpeg"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3" Type="http://schemas.openxmlformats.org/officeDocument/2006/relationships/image" Target="../media/image3.jpeg" /><Relationship Id="rId2" Type="http://schemas.openxmlformats.org/officeDocument/2006/relationships/image" Target="../media/image2.jpeg" /><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2" Type="http://schemas.openxmlformats.org/officeDocument/2006/relationships/image" Target="../media/image17.jpeg" /><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2" Type="http://schemas.openxmlformats.org/officeDocument/2006/relationships/image" Target="../media/image18.jpeg" /><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2" Type="http://schemas.openxmlformats.org/officeDocument/2006/relationships/image" Target="../media/image16.jpeg" /><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2" Type="http://schemas.openxmlformats.org/officeDocument/2006/relationships/image" Target="../media/image19.jpeg" /><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2" Type="http://schemas.openxmlformats.org/officeDocument/2006/relationships/image" Target="../media/image20.jpeg" /><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2" Type="http://schemas.openxmlformats.org/officeDocument/2006/relationships/image" Target="../media/image11.jpe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3" Type="http://schemas.openxmlformats.org/officeDocument/2006/relationships/customXml" Target="../ink/ink1.xml" /><Relationship Id="rId2" Type="http://schemas.openxmlformats.org/officeDocument/2006/relationships/image" Target="../media/image6.jpeg" /><Relationship Id="rId1" Type="http://schemas.openxmlformats.org/officeDocument/2006/relationships/slideLayout" Target="../slideLayouts/slideLayout2.xml" /><Relationship Id="rId4" Type="http://schemas.openxmlformats.org/officeDocument/2006/relationships/image" Target="../media/image7.png" /></Relationships>
</file>

<file path=ppt/slides/_rels/slide6.xml.rels><?xml version="1.0" encoding="UTF-8" standalone="yes"?>
<Relationships xmlns="http://schemas.openxmlformats.org/package/2006/relationships"><Relationship Id="rId2" Type="http://schemas.openxmlformats.org/officeDocument/2006/relationships/image" Target="../media/image7.jpeg"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2" Type="http://schemas.openxmlformats.org/officeDocument/2006/relationships/image" Target="../media/image8.jpeg" /><Relationship Id="rId1" Type="http://schemas.openxmlformats.org/officeDocument/2006/relationships/slideLayout" Target="../slideLayouts/slideLayout5.xml" /></Relationships>
</file>

<file path=ppt/slides/_rels/slide8.xml.rels><?xml version="1.0" encoding="UTF-8" standalone="yes"?>
<Relationships xmlns="http://schemas.openxmlformats.org/package/2006/relationships"><Relationship Id="rId2" Type="http://schemas.openxmlformats.org/officeDocument/2006/relationships/image" Target="../media/image9.jpeg"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2" Type="http://schemas.openxmlformats.org/officeDocument/2006/relationships/image" Target="../media/image10.jpeg"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4">
            <a:extLst>
              <a:ext uri="{FF2B5EF4-FFF2-40B4-BE49-F238E27FC236}">
                <a16:creationId xmlns:a16="http://schemas.microsoft.com/office/drawing/2014/main" id="{C5A69BEA-3EDF-474E-B81F-3C38888EC1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5" name="Başlık 4">
            <a:extLst>
              <a:ext uri="{FF2B5EF4-FFF2-40B4-BE49-F238E27FC236}">
                <a16:creationId xmlns:a16="http://schemas.microsoft.com/office/drawing/2014/main" id="{1051AEA7-146A-924B-857C-260FFB23780D}"/>
              </a:ext>
            </a:extLst>
          </p:cNvPr>
          <p:cNvSpPr>
            <a:spLocks noGrp="1"/>
          </p:cNvSpPr>
          <p:nvPr>
            <p:ph type="title"/>
          </p:nvPr>
        </p:nvSpPr>
        <p:spPr>
          <a:xfrm>
            <a:off x="1227859" y="1985407"/>
            <a:ext cx="10515600" cy="1987571"/>
          </a:xfrm>
        </p:spPr>
        <p:txBody>
          <a:bodyPr>
            <a:normAutofit/>
          </a:bodyPr>
          <a:lstStyle/>
          <a:p>
            <a:r>
              <a:rPr lang="tr-TR" sz="7200">
                <a:solidFill>
                  <a:srgbClr val="FF0000"/>
                </a:solidFill>
                <a:latin typeface="Biome" panose="020B0502040504020204" pitchFamily="34" charset="0"/>
              </a:rPr>
              <a:t>SIMPLE PAST</a:t>
            </a:r>
          </a:p>
        </p:txBody>
      </p:sp>
    </p:spTree>
    <p:extLst>
      <p:ext uri="{BB962C8B-B14F-4D97-AF65-F5344CB8AC3E}">
        <p14:creationId xmlns:p14="http://schemas.microsoft.com/office/powerpoint/2010/main" val="1065220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4">
            <a:extLst>
              <a:ext uri="{FF2B5EF4-FFF2-40B4-BE49-F238E27FC236}">
                <a16:creationId xmlns:a16="http://schemas.microsoft.com/office/drawing/2014/main" id="{1D9598E0-065D-F543-9BF7-3625C4097B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698425"/>
          </a:xfrm>
          <a:prstGeom prst="rect">
            <a:avLst/>
          </a:prstGeom>
        </p:spPr>
      </p:pic>
      <p:sp>
        <p:nvSpPr>
          <p:cNvPr id="5" name="Metin kutusu 4">
            <a:extLst>
              <a:ext uri="{FF2B5EF4-FFF2-40B4-BE49-F238E27FC236}">
                <a16:creationId xmlns:a16="http://schemas.microsoft.com/office/drawing/2014/main" id="{5A4854B4-AFC2-0E41-9425-C3E87AA6A4C4}"/>
              </a:ext>
            </a:extLst>
          </p:cNvPr>
          <p:cNvSpPr txBox="1"/>
          <p:nvPr/>
        </p:nvSpPr>
        <p:spPr>
          <a:xfrm>
            <a:off x="950396" y="570015"/>
            <a:ext cx="3261633" cy="1015663"/>
          </a:xfrm>
          <a:prstGeom prst="rect">
            <a:avLst/>
          </a:prstGeom>
          <a:noFill/>
        </p:spPr>
        <p:txBody>
          <a:bodyPr wrap="square" rtlCol="0">
            <a:spAutoFit/>
          </a:bodyPr>
          <a:lstStyle/>
          <a:p>
            <a:pPr algn="l"/>
            <a:r>
              <a:rPr lang="tr-TR" sz="6000">
                <a:solidFill>
                  <a:srgbClr val="FF0000"/>
                </a:solidFill>
              </a:rPr>
              <a:t>NOTE:</a:t>
            </a:r>
          </a:p>
        </p:txBody>
      </p:sp>
      <p:sp>
        <p:nvSpPr>
          <p:cNvPr id="6" name="Metin kutusu 5">
            <a:extLst>
              <a:ext uri="{FF2B5EF4-FFF2-40B4-BE49-F238E27FC236}">
                <a16:creationId xmlns:a16="http://schemas.microsoft.com/office/drawing/2014/main" id="{8EF55BB3-5351-E94A-B65E-9AC61F95E784}"/>
              </a:ext>
            </a:extLst>
          </p:cNvPr>
          <p:cNvSpPr txBox="1"/>
          <p:nvPr/>
        </p:nvSpPr>
        <p:spPr>
          <a:xfrm>
            <a:off x="5180981" y="2518311"/>
            <a:ext cx="1828800" cy="584775"/>
          </a:xfrm>
          <a:prstGeom prst="rect">
            <a:avLst/>
          </a:prstGeom>
          <a:noFill/>
        </p:spPr>
        <p:txBody>
          <a:bodyPr wrap="square" rtlCol="0">
            <a:spAutoFit/>
          </a:bodyPr>
          <a:lstStyle/>
          <a:p>
            <a:pPr algn="l"/>
            <a:endParaRPr lang="tr-TR" sz="3200">
              <a:latin typeface="Amasis MT Pro" panose="02040504050005020304" pitchFamily="18" charset="0"/>
            </a:endParaRPr>
          </a:p>
        </p:txBody>
      </p:sp>
      <p:sp>
        <p:nvSpPr>
          <p:cNvPr id="2" name="Metin kutusu 1">
            <a:extLst>
              <a:ext uri="{FF2B5EF4-FFF2-40B4-BE49-F238E27FC236}">
                <a16:creationId xmlns:a16="http://schemas.microsoft.com/office/drawing/2014/main" id="{EE0C385B-49CF-0842-8995-189656E1A126}"/>
              </a:ext>
            </a:extLst>
          </p:cNvPr>
          <p:cNvSpPr txBox="1"/>
          <p:nvPr/>
        </p:nvSpPr>
        <p:spPr>
          <a:xfrm>
            <a:off x="1799855" y="1964314"/>
            <a:ext cx="7960178" cy="1569660"/>
          </a:xfrm>
          <a:prstGeom prst="rect">
            <a:avLst/>
          </a:prstGeom>
          <a:noFill/>
        </p:spPr>
        <p:txBody>
          <a:bodyPr wrap="square" rtlCol="0">
            <a:spAutoFit/>
          </a:bodyPr>
          <a:lstStyle/>
          <a:p>
            <a:pPr algn="l"/>
            <a:r>
              <a:rPr lang="tr-TR" sz="3200">
                <a:latin typeface="Amasis MT Pro" panose="02040504050005020304" pitchFamily="18" charset="0"/>
              </a:rPr>
              <a:t>When making a negative sentence in Simple Past Tense, the 1st form of the verbs always comes after the auxiliary verb «didn’t».</a:t>
            </a:r>
          </a:p>
        </p:txBody>
      </p:sp>
    </p:spTree>
    <p:extLst>
      <p:ext uri="{BB962C8B-B14F-4D97-AF65-F5344CB8AC3E}">
        <p14:creationId xmlns:p14="http://schemas.microsoft.com/office/powerpoint/2010/main" val="27351779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4">
            <a:extLst>
              <a:ext uri="{FF2B5EF4-FFF2-40B4-BE49-F238E27FC236}">
                <a16:creationId xmlns:a16="http://schemas.microsoft.com/office/drawing/2014/main" id="{2DB32BBD-135D-424D-BD4C-EB7AE44273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Başlık 4">
            <a:extLst>
              <a:ext uri="{FF2B5EF4-FFF2-40B4-BE49-F238E27FC236}">
                <a16:creationId xmlns:a16="http://schemas.microsoft.com/office/drawing/2014/main" id="{9A9590C7-40E7-514F-8038-20086F2AB8F4}"/>
              </a:ext>
            </a:extLst>
          </p:cNvPr>
          <p:cNvSpPr>
            <a:spLocks noGrp="1"/>
          </p:cNvSpPr>
          <p:nvPr>
            <p:ph type="title"/>
          </p:nvPr>
        </p:nvSpPr>
        <p:spPr>
          <a:xfrm>
            <a:off x="151658" y="18255"/>
            <a:ext cx="10515600" cy="1325563"/>
          </a:xfrm>
        </p:spPr>
        <p:txBody>
          <a:bodyPr>
            <a:normAutofit/>
          </a:bodyPr>
          <a:lstStyle/>
          <a:p>
            <a:r>
              <a:rPr lang="tr-TR" sz="6600">
                <a:solidFill>
                  <a:srgbClr val="7030A0"/>
                </a:solidFill>
              </a:rPr>
              <a:t>INTERROGATİVE STRUCTURE:</a:t>
            </a:r>
          </a:p>
        </p:txBody>
      </p:sp>
      <p:sp>
        <p:nvSpPr>
          <p:cNvPr id="6" name="İçerik Yer Tutucusu 5">
            <a:extLst>
              <a:ext uri="{FF2B5EF4-FFF2-40B4-BE49-F238E27FC236}">
                <a16:creationId xmlns:a16="http://schemas.microsoft.com/office/drawing/2014/main" id="{B5878F7B-7C93-CC4D-9346-99F8555207F3}"/>
              </a:ext>
            </a:extLst>
          </p:cNvPr>
          <p:cNvSpPr>
            <a:spLocks noGrp="1"/>
          </p:cNvSpPr>
          <p:nvPr>
            <p:ph idx="1"/>
          </p:nvPr>
        </p:nvSpPr>
        <p:spPr>
          <a:xfrm>
            <a:off x="355765" y="1621517"/>
            <a:ext cx="11167011" cy="4351338"/>
          </a:xfrm>
        </p:spPr>
        <p:txBody>
          <a:bodyPr>
            <a:normAutofit fontScale="92500" lnSpcReduction="20000"/>
          </a:bodyPr>
          <a:lstStyle/>
          <a:p>
            <a:r>
              <a:rPr lang="tr-TR" sz="3200">
                <a:latin typeface="Cavolini" panose="03000502040302020204" pitchFamily="66" charset="0"/>
                <a:cs typeface="Cavolini" panose="03000502040302020204" pitchFamily="66" charset="0"/>
              </a:rPr>
              <a:t>When constructing a question sentence, the auxiliary verb »did» is placed at the beginning of the sentence.</a:t>
            </a:r>
          </a:p>
          <a:p>
            <a:endParaRPr lang="tr-TR" sz="3200">
              <a:latin typeface="Cavolini" panose="03000502040302020204" pitchFamily="66" charset="0"/>
              <a:cs typeface="Cavolini" panose="03000502040302020204" pitchFamily="66" charset="0"/>
            </a:endParaRPr>
          </a:p>
          <a:p>
            <a:r>
              <a:rPr lang="tr-TR" sz="3200">
                <a:latin typeface="Cavolini" panose="03000502040302020204" pitchFamily="66" charset="0"/>
                <a:cs typeface="Cavolini" panose="03000502040302020204" pitchFamily="66" charset="0"/>
              </a:rPr>
              <a:t>Second, the appropriate subject is selected.</a:t>
            </a:r>
          </a:p>
          <a:p>
            <a:endParaRPr lang="tr-TR" sz="3200">
              <a:latin typeface="Cavolini" panose="03000502040302020204" pitchFamily="66" charset="0"/>
              <a:cs typeface="Cavolini" panose="03000502040302020204" pitchFamily="66" charset="0"/>
            </a:endParaRPr>
          </a:p>
          <a:p>
            <a:r>
              <a:rPr lang="tr-TR" sz="3200">
                <a:latin typeface="Cavolini" panose="03000502040302020204" pitchFamily="66" charset="0"/>
                <a:cs typeface="Cavolini" panose="03000502040302020204" pitchFamily="66" charset="0"/>
              </a:rPr>
              <a:t>Then the 1st form of the verb is placed.</a:t>
            </a:r>
          </a:p>
          <a:p>
            <a:endParaRPr lang="tr-TR" sz="3200">
              <a:latin typeface="Cavolini" panose="03000502040302020204" pitchFamily="66" charset="0"/>
              <a:cs typeface="Cavolini" panose="03000502040302020204" pitchFamily="66" charset="0"/>
            </a:endParaRPr>
          </a:p>
          <a:p>
            <a:r>
              <a:rPr lang="tr-TR" sz="3200">
                <a:latin typeface="Cavolini" panose="03000502040302020204" pitchFamily="66" charset="0"/>
                <a:cs typeface="Cavolini" panose="03000502040302020204" pitchFamily="66" charset="0"/>
              </a:rPr>
              <a:t>Finally, the sentence is completed by adding the complement.</a:t>
            </a:r>
          </a:p>
          <a:p>
            <a:endParaRPr lang="tr-TR" sz="3200">
              <a:latin typeface="Cavolini" panose="03000502040302020204" pitchFamily="66" charset="0"/>
              <a:cs typeface="Cavolini" panose="03000502040302020204" pitchFamily="66" charset="0"/>
            </a:endParaRPr>
          </a:p>
          <a:p>
            <a:endParaRPr lang="tr-TR" sz="3200">
              <a:latin typeface="Cavolini" panose="03000502040302020204" pitchFamily="66" charset="0"/>
              <a:cs typeface="Cavolini" panose="03000502040302020204" pitchFamily="66" charset="0"/>
            </a:endParaRPr>
          </a:p>
          <a:p>
            <a:endParaRPr lang="tr-TR" sz="3200">
              <a:latin typeface="Cavolini" panose="03000502040302020204" pitchFamily="66" charset="0"/>
              <a:cs typeface="Cavolini" panose="03000502040302020204" pitchFamily="66" charset="0"/>
            </a:endParaRPr>
          </a:p>
        </p:txBody>
      </p:sp>
    </p:spTree>
    <p:extLst>
      <p:ext uri="{BB962C8B-B14F-4D97-AF65-F5344CB8AC3E}">
        <p14:creationId xmlns:p14="http://schemas.microsoft.com/office/powerpoint/2010/main" val="36204948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4">
            <a:extLst>
              <a:ext uri="{FF2B5EF4-FFF2-40B4-BE49-F238E27FC236}">
                <a16:creationId xmlns:a16="http://schemas.microsoft.com/office/drawing/2014/main" id="{5954C138-97B8-9C4E-BBEC-26E1BFD0E0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5" name="Başlık 4">
            <a:extLst>
              <a:ext uri="{FF2B5EF4-FFF2-40B4-BE49-F238E27FC236}">
                <a16:creationId xmlns:a16="http://schemas.microsoft.com/office/drawing/2014/main" id="{36B5CE2E-875C-6C49-8C17-B25B63F1694F}"/>
              </a:ext>
            </a:extLst>
          </p:cNvPr>
          <p:cNvSpPr>
            <a:spLocks noGrp="1"/>
          </p:cNvSpPr>
          <p:nvPr>
            <p:ph type="title"/>
          </p:nvPr>
        </p:nvSpPr>
        <p:spPr/>
        <p:txBody>
          <a:bodyPr>
            <a:normAutofit/>
          </a:bodyPr>
          <a:lstStyle/>
          <a:p>
            <a:r>
              <a:rPr lang="tr-TR" sz="6600">
                <a:solidFill>
                  <a:srgbClr val="FF0000"/>
                </a:solidFill>
                <a:latin typeface="Aharoni" panose="02000000000000000000" pitchFamily="2" charset="0"/>
                <a:ea typeface="Aharoni" panose="02000000000000000000" pitchFamily="2" charset="0"/>
              </a:rPr>
              <a:t>EXAMPALES:</a:t>
            </a:r>
          </a:p>
        </p:txBody>
      </p:sp>
      <p:sp>
        <p:nvSpPr>
          <p:cNvPr id="6" name="İçerik Yer Tutucusu 5">
            <a:extLst>
              <a:ext uri="{FF2B5EF4-FFF2-40B4-BE49-F238E27FC236}">
                <a16:creationId xmlns:a16="http://schemas.microsoft.com/office/drawing/2014/main" id="{BE02B8FB-99F2-BF47-B43E-CF7DC592307D}"/>
              </a:ext>
            </a:extLst>
          </p:cNvPr>
          <p:cNvSpPr>
            <a:spLocks noGrp="1"/>
          </p:cNvSpPr>
          <p:nvPr>
            <p:ph idx="1"/>
          </p:nvPr>
        </p:nvSpPr>
        <p:spPr>
          <a:xfrm>
            <a:off x="838200" y="2055813"/>
            <a:ext cx="10515600" cy="4351338"/>
          </a:xfrm>
        </p:spPr>
        <p:txBody>
          <a:bodyPr>
            <a:normAutofit/>
          </a:bodyPr>
          <a:lstStyle/>
          <a:p>
            <a:r>
              <a:rPr lang="tr-TR" sz="3200">
                <a:latin typeface="Cavolini" panose="03000502040302020204" pitchFamily="66" charset="0"/>
                <a:cs typeface="Cavolini" panose="03000502040302020204" pitchFamily="66" charset="0"/>
              </a:rPr>
              <a:t>Did you visit İzmir last summer?</a:t>
            </a:r>
          </a:p>
          <a:p>
            <a:pPr marL="0" indent="0">
              <a:buNone/>
            </a:pPr>
            <a:r>
              <a:rPr lang="tr-TR" sz="3200">
                <a:latin typeface="Cavolini" panose="03000502040302020204" pitchFamily="66" charset="0"/>
                <a:cs typeface="Cavolini" panose="03000502040302020204" pitchFamily="66" charset="0"/>
              </a:rPr>
              <a:t>     Yes,I did     /    No,I didn’t</a:t>
            </a:r>
          </a:p>
          <a:p>
            <a:pPr marL="0" indent="0">
              <a:buNone/>
            </a:pPr>
            <a:endParaRPr lang="tr-TR" sz="3200">
              <a:latin typeface="Cavolini" panose="03000502040302020204" pitchFamily="66" charset="0"/>
              <a:cs typeface="Cavolini" panose="03000502040302020204" pitchFamily="66" charset="0"/>
            </a:endParaRPr>
          </a:p>
          <a:p>
            <a:r>
              <a:rPr lang="tr-TR" sz="3200">
                <a:latin typeface="Cavolini" panose="03000502040302020204" pitchFamily="66" charset="0"/>
                <a:cs typeface="Cavolini" panose="03000502040302020204" pitchFamily="66" charset="0"/>
              </a:rPr>
              <a:t>Did they come to the meeting?</a:t>
            </a:r>
          </a:p>
          <a:p>
            <a:pPr marL="0" indent="0">
              <a:buNone/>
            </a:pPr>
            <a:r>
              <a:rPr lang="tr-TR" sz="3200">
                <a:latin typeface="Cavolini" panose="03000502040302020204" pitchFamily="66" charset="0"/>
                <a:cs typeface="Cavolini" panose="03000502040302020204" pitchFamily="66" charset="0"/>
              </a:rPr>
              <a:t>      Yes,I did     /   No,I didn’t</a:t>
            </a:r>
          </a:p>
        </p:txBody>
      </p:sp>
    </p:spTree>
    <p:extLst>
      <p:ext uri="{BB962C8B-B14F-4D97-AF65-F5344CB8AC3E}">
        <p14:creationId xmlns:p14="http://schemas.microsoft.com/office/powerpoint/2010/main" val="40382558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4">
            <a:extLst>
              <a:ext uri="{FF2B5EF4-FFF2-40B4-BE49-F238E27FC236}">
                <a16:creationId xmlns:a16="http://schemas.microsoft.com/office/drawing/2014/main" id="{3A9885A2-B227-B643-A0EA-17CEE18F7C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5" name="Metin kutusu 4">
            <a:extLst>
              <a:ext uri="{FF2B5EF4-FFF2-40B4-BE49-F238E27FC236}">
                <a16:creationId xmlns:a16="http://schemas.microsoft.com/office/drawing/2014/main" id="{300B49E6-23B7-B845-9989-65A848214238}"/>
              </a:ext>
            </a:extLst>
          </p:cNvPr>
          <p:cNvSpPr txBox="1"/>
          <p:nvPr/>
        </p:nvSpPr>
        <p:spPr>
          <a:xfrm flipH="1">
            <a:off x="890649" y="630876"/>
            <a:ext cx="3284270" cy="923330"/>
          </a:xfrm>
          <a:prstGeom prst="rect">
            <a:avLst/>
          </a:prstGeom>
          <a:noFill/>
        </p:spPr>
        <p:txBody>
          <a:bodyPr wrap="square" rtlCol="0">
            <a:spAutoFit/>
          </a:bodyPr>
          <a:lstStyle/>
          <a:p>
            <a:pPr algn="l"/>
            <a:r>
              <a:rPr lang="tr-TR" sz="5400">
                <a:solidFill>
                  <a:srgbClr val="FF0000"/>
                </a:solidFill>
                <a:latin typeface="Amasis MT Pro" panose="02040504050005020304" pitchFamily="18" charset="0"/>
              </a:rPr>
              <a:t>NOTE:</a:t>
            </a:r>
          </a:p>
        </p:txBody>
      </p:sp>
      <p:sp>
        <p:nvSpPr>
          <p:cNvPr id="6" name="Metin kutusu 5">
            <a:extLst>
              <a:ext uri="{FF2B5EF4-FFF2-40B4-BE49-F238E27FC236}">
                <a16:creationId xmlns:a16="http://schemas.microsoft.com/office/drawing/2014/main" id="{0FE0DFB5-2FE0-DE42-89AB-21CCD731D31B}"/>
              </a:ext>
            </a:extLst>
          </p:cNvPr>
          <p:cNvSpPr txBox="1"/>
          <p:nvPr/>
        </p:nvSpPr>
        <p:spPr>
          <a:xfrm>
            <a:off x="1420091" y="2351781"/>
            <a:ext cx="9351818" cy="1077218"/>
          </a:xfrm>
          <a:prstGeom prst="rect">
            <a:avLst/>
          </a:prstGeom>
          <a:noFill/>
        </p:spPr>
        <p:txBody>
          <a:bodyPr wrap="square" rtlCol="0">
            <a:spAutoFit/>
          </a:bodyPr>
          <a:lstStyle/>
          <a:p>
            <a:pPr algn="ctr"/>
            <a:r>
              <a:rPr lang="tr-TR" sz="3200">
                <a:latin typeface="Cavolini" panose="03000502040302020204" pitchFamily="66" charset="0"/>
                <a:cs typeface="Cavolini" panose="03000502040302020204" pitchFamily="66" charset="0"/>
              </a:rPr>
              <a:t>When creating a question sentence, the 1st form of the verbs must be used.</a:t>
            </a:r>
          </a:p>
        </p:txBody>
      </p:sp>
    </p:spTree>
    <p:extLst>
      <p:ext uri="{BB962C8B-B14F-4D97-AF65-F5344CB8AC3E}">
        <p14:creationId xmlns:p14="http://schemas.microsoft.com/office/powerpoint/2010/main" val="38767909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4">
            <a:extLst>
              <a:ext uri="{FF2B5EF4-FFF2-40B4-BE49-F238E27FC236}">
                <a16:creationId xmlns:a16="http://schemas.microsoft.com/office/drawing/2014/main" id="{242C86A6-7FBA-AC47-8277-4EFF06CDBD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5" name="Metin kutusu 4">
            <a:extLst>
              <a:ext uri="{FF2B5EF4-FFF2-40B4-BE49-F238E27FC236}">
                <a16:creationId xmlns:a16="http://schemas.microsoft.com/office/drawing/2014/main" id="{45A0A689-E450-B846-80CD-5B4773FA1CE8}"/>
              </a:ext>
            </a:extLst>
          </p:cNvPr>
          <p:cNvSpPr txBox="1"/>
          <p:nvPr/>
        </p:nvSpPr>
        <p:spPr>
          <a:xfrm>
            <a:off x="1762744" y="2875002"/>
            <a:ext cx="5135706" cy="1107996"/>
          </a:xfrm>
          <a:prstGeom prst="rect">
            <a:avLst/>
          </a:prstGeom>
          <a:noFill/>
        </p:spPr>
        <p:txBody>
          <a:bodyPr wrap="square" rtlCol="0">
            <a:spAutoFit/>
          </a:bodyPr>
          <a:lstStyle/>
          <a:p>
            <a:pPr algn="l"/>
            <a:r>
              <a:rPr lang="tr-TR" sz="6600">
                <a:solidFill>
                  <a:srgbClr val="FF0000"/>
                </a:solidFill>
                <a:latin typeface="Biome" panose="020B0503030204020804" pitchFamily="34" charset="0"/>
                <a:cs typeface="Biome" panose="020B0503030204020804" pitchFamily="34" charset="0"/>
              </a:rPr>
              <a:t>USED TO</a:t>
            </a:r>
          </a:p>
        </p:txBody>
      </p:sp>
    </p:spTree>
    <p:extLst>
      <p:ext uri="{BB962C8B-B14F-4D97-AF65-F5344CB8AC3E}">
        <p14:creationId xmlns:p14="http://schemas.microsoft.com/office/powerpoint/2010/main" val="41284646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4">
            <a:extLst>
              <a:ext uri="{FF2B5EF4-FFF2-40B4-BE49-F238E27FC236}">
                <a16:creationId xmlns:a16="http://schemas.microsoft.com/office/drawing/2014/main" id="{D2DB1ACB-BD80-E849-BE36-05A3D9A7CF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6" name="İçerik Yer Tutucusu 5">
            <a:extLst>
              <a:ext uri="{FF2B5EF4-FFF2-40B4-BE49-F238E27FC236}">
                <a16:creationId xmlns:a16="http://schemas.microsoft.com/office/drawing/2014/main" id="{9633974B-11D6-A240-9875-D885236490F9}"/>
              </a:ext>
            </a:extLst>
          </p:cNvPr>
          <p:cNvSpPr>
            <a:spLocks noGrp="1"/>
          </p:cNvSpPr>
          <p:nvPr>
            <p:ph idx="1"/>
          </p:nvPr>
        </p:nvSpPr>
        <p:spPr>
          <a:xfrm>
            <a:off x="169222" y="471094"/>
            <a:ext cx="11853555" cy="5652119"/>
          </a:xfrm>
        </p:spPr>
        <p:txBody>
          <a:bodyPr>
            <a:normAutofit/>
          </a:bodyPr>
          <a:lstStyle/>
          <a:p>
            <a:pPr marL="0" indent="0">
              <a:buNone/>
            </a:pPr>
            <a:r>
              <a:rPr lang="tr-TR" sz="3200">
                <a:latin typeface="Cavolini" panose="03000502040302020204" pitchFamily="66" charset="0"/>
                <a:cs typeface="Cavolini" panose="03000502040302020204" pitchFamily="66" charset="0"/>
              </a:rPr>
              <a:t>Used to is a pattern used for habits that we did for a certain period of time in the past but stopped doing in the current time period.</a:t>
            </a:r>
          </a:p>
          <a:p>
            <a:pPr marL="0" indent="0">
              <a:buNone/>
            </a:pPr>
            <a:endParaRPr lang="tr-TR" sz="3200">
              <a:latin typeface="Cavolini" panose="03000502040302020204" pitchFamily="66" charset="0"/>
              <a:cs typeface="Cavolini" panose="03000502040302020204" pitchFamily="66" charset="0"/>
            </a:endParaRPr>
          </a:p>
          <a:p>
            <a:pPr marL="0" indent="0">
              <a:buNone/>
            </a:pPr>
            <a:r>
              <a:rPr lang="tr-TR" sz="4000">
                <a:solidFill>
                  <a:srgbClr val="FF0000"/>
                </a:solidFill>
                <a:latin typeface="Amasis MT Pro" panose="02040504050005020304" pitchFamily="18" charset="0"/>
                <a:cs typeface="Cavolini" panose="03000502040302020204" pitchFamily="66" charset="0"/>
              </a:rPr>
              <a:t>EXAMPLE:</a:t>
            </a:r>
          </a:p>
          <a:p>
            <a:pPr marL="0" indent="0">
              <a:buNone/>
            </a:pPr>
            <a:endParaRPr lang="tr-TR" sz="3200">
              <a:latin typeface="Cavolini" panose="03000502040302020204" pitchFamily="66" charset="0"/>
              <a:cs typeface="Cavolini" panose="03000502040302020204" pitchFamily="66" charset="0"/>
            </a:endParaRPr>
          </a:p>
          <a:p>
            <a:r>
              <a:rPr lang="tr-TR" sz="3200">
                <a:latin typeface="Cavolini" panose="03000502040302020204" pitchFamily="66" charset="0"/>
                <a:cs typeface="Cavolini" panose="03000502040302020204" pitchFamily="66" charset="0"/>
              </a:rPr>
              <a:t>I used to eat fast food when I was young.</a:t>
            </a:r>
          </a:p>
          <a:p>
            <a:endParaRPr lang="tr-TR" sz="3200">
              <a:latin typeface="Cavolini" panose="03000502040302020204" pitchFamily="66" charset="0"/>
              <a:cs typeface="Cavolini" panose="03000502040302020204" pitchFamily="66" charset="0"/>
            </a:endParaRPr>
          </a:p>
          <a:p>
            <a:r>
              <a:rPr lang="tr-TR" sz="3200">
                <a:latin typeface="Cavolini" panose="03000502040302020204" pitchFamily="66" charset="0"/>
                <a:cs typeface="Cavolini" panose="03000502040302020204" pitchFamily="66" charset="0"/>
              </a:rPr>
              <a:t>They used to visit us in the summers when I was a child.</a:t>
            </a:r>
          </a:p>
          <a:p>
            <a:endParaRPr lang="tr-TR" sz="3200">
              <a:latin typeface="Cavolini" panose="03000502040302020204" pitchFamily="66" charset="0"/>
              <a:cs typeface="Cavolini" panose="03000502040302020204" pitchFamily="66" charset="0"/>
            </a:endParaRPr>
          </a:p>
          <a:p>
            <a:endParaRPr lang="tr-TR" sz="3200">
              <a:latin typeface="Cavolini" panose="03000502040302020204" pitchFamily="66" charset="0"/>
              <a:cs typeface="Cavolini" panose="03000502040302020204" pitchFamily="66" charset="0"/>
            </a:endParaRPr>
          </a:p>
        </p:txBody>
      </p:sp>
    </p:spTree>
    <p:extLst>
      <p:ext uri="{BB962C8B-B14F-4D97-AF65-F5344CB8AC3E}">
        <p14:creationId xmlns:p14="http://schemas.microsoft.com/office/powerpoint/2010/main" val="29082063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4">
            <a:extLst>
              <a:ext uri="{FF2B5EF4-FFF2-40B4-BE49-F238E27FC236}">
                <a16:creationId xmlns:a16="http://schemas.microsoft.com/office/drawing/2014/main" id="{D365AD39-FF21-ED4E-9D8E-6E20BA2EDB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5" name="Metin kutusu 4">
            <a:extLst>
              <a:ext uri="{FF2B5EF4-FFF2-40B4-BE49-F238E27FC236}">
                <a16:creationId xmlns:a16="http://schemas.microsoft.com/office/drawing/2014/main" id="{3B3819DF-CC11-654B-ADFF-71E37E948DA3}"/>
              </a:ext>
            </a:extLst>
          </p:cNvPr>
          <p:cNvSpPr txBox="1"/>
          <p:nvPr/>
        </p:nvSpPr>
        <p:spPr>
          <a:xfrm>
            <a:off x="1744189" y="2967335"/>
            <a:ext cx="4931599" cy="923330"/>
          </a:xfrm>
          <a:prstGeom prst="rect">
            <a:avLst/>
          </a:prstGeom>
          <a:noFill/>
        </p:spPr>
        <p:txBody>
          <a:bodyPr wrap="square" rtlCol="0">
            <a:spAutoFit/>
          </a:bodyPr>
          <a:lstStyle/>
          <a:p>
            <a:pPr algn="l"/>
            <a:r>
              <a:rPr lang="tr-TR" sz="5400">
                <a:solidFill>
                  <a:srgbClr val="FF0000"/>
                </a:solidFill>
                <a:latin typeface="Biome" panose="020B0503030204020804" pitchFamily="34" charset="0"/>
                <a:cs typeface="Biome" panose="020B0503030204020804" pitchFamily="34" charset="0"/>
              </a:rPr>
              <a:t>WAS/WERE</a:t>
            </a:r>
          </a:p>
        </p:txBody>
      </p:sp>
    </p:spTree>
    <p:extLst>
      <p:ext uri="{BB962C8B-B14F-4D97-AF65-F5344CB8AC3E}">
        <p14:creationId xmlns:p14="http://schemas.microsoft.com/office/powerpoint/2010/main" val="39675451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4">
            <a:extLst>
              <a:ext uri="{FF2B5EF4-FFF2-40B4-BE49-F238E27FC236}">
                <a16:creationId xmlns:a16="http://schemas.microsoft.com/office/drawing/2014/main" id="{99C30BD2-2AEF-2E47-B5AC-C0DFFB4A0C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6" name="İçerik Yer Tutucusu 5">
            <a:extLst>
              <a:ext uri="{FF2B5EF4-FFF2-40B4-BE49-F238E27FC236}">
                <a16:creationId xmlns:a16="http://schemas.microsoft.com/office/drawing/2014/main" id="{F800DC4A-C609-B74A-9272-A335FCBAFAAD}"/>
              </a:ext>
            </a:extLst>
          </p:cNvPr>
          <p:cNvSpPr>
            <a:spLocks noGrp="1"/>
          </p:cNvSpPr>
          <p:nvPr>
            <p:ph idx="1"/>
          </p:nvPr>
        </p:nvSpPr>
        <p:spPr>
          <a:xfrm>
            <a:off x="541317" y="742208"/>
            <a:ext cx="10515600" cy="5195454"/>
          </a:xfrm>
        </p:spPr>
        <p:txBody>
          <a:bodyPr>
            <a:normAutofit/>
          </a:bodyPr>
          <a:lstStyle/>
          <a:p>
            <a:pPr marL="0" indent="0">
              <a:buNone/>
            </a:pPr>
            <a:r>
              <a:rPr lang="tr-TR" sz="3200">
                <a:latin typeface="Cavolini" panose="03000502040302020204" pitchFamily="66" charset="0"/>
                <a:cs typeface="Cavolini" panose="03000502040302020204" pitchFamily="66" charset="0"/>
              </a:rPr>
              <a:t>Was/ Were auxiliary verbs are the second form of the verb “to be” . Was/ Were auxiliary verbs are used when we want to indicate any situation that happened in the past in Simple Past Tense. </a:t>
            </a:r>
          </a:p>
          <a:p>
            <a:pPr marL="0" indent="0">
              <a:buNone/>
            </a:pPr>
            <a:endParaRPr lang="tr-TR" sz="3200">
              <a:latin typeface="Cavolini" panose="03000502040302020204" pitchFamily="66" charset="0"/>
              <a:cs typeface="Cavolini" panose="03000502040302020204" pitchFamily="66" charset="0"/>
            </a:endParaRPr>
          </a:p>
          <a:p>
            <a:pPr marL="0" indent="0">
              <a:buNone/>
            </a:pPr>
            <a:r>
              <a:rPr lang="tr-TR" sz="3200">
                <a:latin typeface="Cavolini" panose="03000502040302020204" pitchFamily="66" charset="0"/>
                <a:cs typeface="Cavolini" panose="03000502040302020204" pitchFamily="66" charset="0"/>
              </a:rPr>
              <a:t>While the auxiliary verb “Was” is used in I, He, She, It subjects , “Were” is used in You, We, They subjects .</a:t>
            </a:r>
          </a:p>
        </p:txBody>
      </p:sp>
    </p:spTree>
    <p:extLst>
      <p:ext uri="{BB962C8B-B14F-4D97-AF65-F5344CB8AC3E}">
        <p14:creationId xmlns:p14="http://schemas.microsoft.com/office/powerpoint/2010/main" val="14128751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2">
            <a:extLst>
              <a:ext uri="{FF2B5EF4-FFF2-40B4-BE49-F238E27FC236}">
                <a16:creationId xmlns:a16="http://schemas.microsoft.com/office/drawing/2014/main" id="{50FEBE3E-7C7B-0A43-921E-B4FA3CD3A9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9" y="0"/>
            <a:ext cx="12192000" cy="6858000"/>
          </a:xfrm>
          <a:prstGeom prst="rect">
            <a:avLst/>
          </a:prstGeom>
        </p:spPr>
      </p:pic>
      <p:sp>
        <p:nvSpPr>
          <p:cNvPr id="3" name="Metin kutusu 2">
            <a:extLst>
              <a:ext uri="{FF2B5EF4-FFF2-40B4-BE49-F238E27FC236}">
                <a16:creationId xmlns:a16="http://schemas.microsoft.com/office/drawing/2014/main" id="{7B7A80FB-8159-C046-8F48-42D17366053D}"/>
              </a:ext>
            </a:extLst>
          </p:cNvPr>
          <p:cNvSpPr txBox="1"/>
          <p:nvPr/>
        </p:nvSpPr>
        <p:spPr>
          <a:xfrm>
            <a:off x="5180981" y="2518311"/>
            <a:ext cx="1828800" cy="1828800"/>
          </a:xfrm>
          <a:prstGeom prst="rect">
            <a:avLst/>
          </a:prstGeom>
          <a:noFill/>
        </p:spPr>
        <p:txBody>
          <a:bodyPr wrap="square" rtlCol="0">
            <a:spAutoFit/>
          </a:bodyPr>
          <a:lstStyle/>
          <a:p>
            <a:pPr algn="l"/>
            <a:endParaRPr lang="tr-TR"/>
          </a:p>
        </p:txBody>
      </p:sp>
      <p:sp>
        <p:nvSpPr>
          <p:cNvPr id="4" name="Başlık 3">
            <a:extLst>
              <a:ext uri="{FF2B5EF4-FFF2-40B4-BE49-F238E27FC236}">
                <a16:creationId xmlns:a16="http://schemas.microsoft.com/office/drawing/2014/main" id="{C5A9FA79-40C5-CE43-AC71-BE147B82B786}"/>
              </a:ext>
            </a:extLst>
          </p:cNvPr>
          <p:cNvSpPr>
            <a:spLocks noGrp="1"/>
          </p:cNvSpPr>
          <p:nvPr>
            <p:ph type="title"/>
          </p:nvPr>
        </p:nvSpPr>
        <p:spPr>
          <a:xfrm>
            <a:off x="355765" y="157327"/>
            <a:ext cx="10515600" cy="1325563"/>
          </a:xfrm>
        </p:spPr>
        <p:txBody>
          <a:bodyPr>
            <a:normAutofit/>
          </a:bodyPr>
          <a:lstStyle/>
          <a:p>
            <a:r>
              <a:rPr lang="tr-TR" sz="5400">
                <a:solidFill>
                  <a:srgbClr val="FF0000"/>
                </a:solidFill>
                <a:latin typeface="Amasis MT Pro" panose="02040504050005020304" pitchFamily="18" charset="0"/>
              </a:rPr>
              <a:t>EXAMPLE:</a:t>
            </a:r>
          </a:p>
        </p:txBody>
      </p:sp>
      <p:sp>
        <p:nvSpPr>
          <p:cNvPr id="5" name="İçerik Yer Tutucusu 4">
            <a:extLst>
              <a:ext uri="{FF2B5EF4-FFF2-40B4-BE49-F238E27FC236}">
                <a16:creationId xmlns:a16="http://schemas.microsoft.com/office/drawing/2014/main" id="{BE1EE560-6B27-2F4D-BF27-7EA1B2A4C681}"/>
              </a:ext>
            </a:extLst>
          </p:cNvPr>
          <p:cNvSpPr>
            <a:spLocks noGrp="1"/>
          </p:cNvSpPr>
          <p:nvPr>
            <p:ph idx="1"/>
          </p:nvPr>
        </p:nvSpPr>
        <p:spPr>
          <a:xfrm>
            <a:off x="355765" y="1482890"/>
            <a:ext cx="10515600" cy="4351338"/>
          </a:xfrm>
        </p:spPr>
        <p:txBody>
          <a:bodyPr>
            <a:normAutofit/>
          </a:bodyPr>
          <a:lstStyle/>
          <a:p>
            <a:r>
              <a:rPr lang="tr-TR" sz="3200">
                <a:latin typeface="Cavolini" panose="03000502040302020204" pitchFamily="66" charset="0"/>
                <a:cs typeface="Cavolini" panose="03000502040302020204" pitchFamily="66" charset="0"/>
              </a:rPr>
              <a:t>I was 22 years old when I graduated from university.</a:t>
            </a:r>
          </a:p>
          <a:p>
            <a:endParaRPr lang="tr-TR" sz="3200">
              <a:latin typeface="Cavolini" panose="03000502040302020204" pitchFamily="66" charset="0"/>
              <a:cs typeface="Cavolini" panose="03000502040302020204" pitchFamily="66" charset="0"/>
            </a:endParaRPr>
          </a:p>
          <a:p>
            <a:r>
              <a:rPr lang="tr-TR" sz="3200">
                <a:latin typeface="Cavolini" panose="03000502040302020204" pitchFamily="66" charset="0"/>
                <a:cs typeface="Cavolini" panose="03000502040302020204" pitchFamily="66" charset="0"/>
              </a:rPr>
              <a:t>They were in Balıkesir last year.</a:t>
            </a:r>
          </a:p>
          <a:p>
            <a:endParaRPr lang="tr-TR" sz="3200">
              <a:latin typeface="Cavolini" panose="03000502040302020204" pitchFamily="66" charset="0"/>
              <a:cs typeface="Cavolini" panose="03000502040302020204" pitchFamily="66" charset="0"/>
            </a:endParaRPr>
          </a:p>
          <a:p>
            <a:r>
              <a:rPr lang="tr-TR" sz="3200">
                <a:latin typeface="Cavolini" panose="03000502040302020204" pitchFamily="66" charset="0"/>
                <a:cs typeface="Cavolini" panose="03000502040302020204" pitchFamily="66" charset="0"/>
              </a:rPr>
              <a:t>We were young when we were working in Ankara.</a:t>
            </a:r>
          </a:p>
        </p:txBody>
      </p:sp>
    </p:spTree>
    <p:extLst>
      <p:ext uri="{BB962C8B-B14F-4D97-AF65-F5344CB8AC3E}">
        <p14:creationId xmlns:p14="http://schemas.microsoft.com/office/powerpoint/2010/main" val="25479132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4">
            <a:extLst>
              <a:ext uri="{FF2B5EF4-FFF2-40B4-BE49-F238E27FC236}">
                <a16:creationId xmlns:a16="http://schemas.microsoft.com/office/drawing/2014/main" id="{61FB1BFC-4699-E24E-9A29-EB90AEEF6D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5" name="Metin kutusu 4">
            <a:extLst>
              <a:ext uri="{FF2B5EF4-FFF2-40B4-BE49-F238E27FC236}">
                <a16:creationId xmlns:a16="http://schemas.microsoft.com/office/drawing/2014/main" id="{E618A709-E1C6-F44B-A9E6-3711774A4CAB}"/>
              </a:ext>
            </a:extLst>
          </p:cNvPr>
          <p:cNvSpPr txBox="1"/>
          <p:nvPr/>
        </p:nvSpPr>
        <p:spPr>
          <a:xfrm>
            <a:off x="1224643" y="2722418"/>
            <a:ext cx="5581031" cy="1015663"/>
          </a:xfrm>
          <a:prstGeom prst="rect">
            <a:avLst/>
          </a:prstGeom>
          <a:noFill/>
        </p:spPr>
        <p:txBody>
          <a:bodyPr wrap="square" rtlCol="0">
            <a:spAutoFit/>
          </a:bodyPr>
          <a:lstStyle/>
          <a:p>
            <a:pPr algn="l"/>
            <a:r>
              <a:rPr lang="tr-TR" sz="6000">
                <a:solidFill>
                  <a:srgbClr val="FF0000"/>
                </a:solidFill>
                <a:latin typeface="Biome" panose="020B0503030204020804" pitchFamily="34" charset="0"/>
                <a:cs typeface="Biome" panose="020B0503030204020804" pitchFamily="34" charset="0"/>
              </a:rPr>
              <a:t>WHEN/WHILE</a:t>
            </a:r>
          </a:p>
        </p:txBody>
      </p:sp>
    </p:spTree>
    <p:extLst>
      <p:ext uri="{BB962C8B-B14F-4D97-AF65-F5344CB8AC3E}">
        <p14:creationId xmlns:p14="http://schemas.microsoft.com/office/powerpoint/2010/main" val="42612404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a:extLst>
              <a:ext uri="{FF2B5EF4-FFF2-40B4-BE49-F238E27FC236}">
                <a16:creationId xmlns:a16="http://schemas.microsoft.com/office/drawing/2014/main" id="{08D48E97-6AEE-6145-96A8-F62D12AC8565}"/>
              </a:ext>
            </a:extLst>
          </p:cNvPr>
          <p:cNvSpPr txBox="1"/>
          <p:nvPr/>
        </p:nvSpPr>
        <p:spPr>
          <a:xfrm>
            <a:off x="3047691" y="3248045"/>
            <a:ext cx="6095380" cy="369332"/>
          </a:xfrm>
          <a:prstGeom prst="rect">
            <a:avLst/>
          </a:prstGeom>
          <a:noFill/>
        </p:spPr>
        <p:txBody>
          <a:bodyPr wrap="square">
            <a:spAutoFit/>
          </a:bodyPr>
          <a:lstStyle/>
          <a:p>
            <a:pPr marL="0" algn="l" rtl="0" eaLnBrk="1" fontAlgn="t" latinLnBrk="0" hangingPunct="1">
              <a:spcBef>
                <a:spcPts val="0"/>
              </a:spcBef>
              <a:spcAft>
                <a:spcPts val="0"/>
              </a:spcAft>
            </a:pPr>
            <a:endParaRPr lang="tr-TR" sz="1800" b="0" i="0" u="none" strike="noStrike">
              <a:effectLst/>
              <a:latin typeface="Arial" panose="020B0604020202020204" pitchFamily="34" charset="0"/>
            </a:endParaRPr>
          </a:p>
        </p:txBody>
      </p:sp>
      <p:pic>
        <p:nvPicPr>
          <p:cNvPr id="6" name="Resim 6">
            <a:extLst>
              <a:ext uri="{FF2B5EF4-FFF2-40B4-BE49-F238E27FC236}">
                <a16:creationId xmlns:a16="http://schemas.microsoft.com/office/drawing/2014/main" id="{3A3A2FFE-BDAE-F040-A20E-9FC9402E93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18E60469-699B-0842-B060-D45935C46873}"/>
              </a:ext>
            </a:extLst>
          </p:cNvPr>
          <p:cNvSpPr txBox="1"/>
          <p:nvPr/>
        </p:nvSpPr>
        <p:spPr>
          <a:xfrm>
            <a:off x="581612" y="1366897"/>
            <a:ext cx="10693544" cy="2062103"/>
          </a:xfrm>
          <a:prstGeom prst="rect">
            <a:avLst/>
          </a:prstGeom>
          <a:noFill/>
        </p:spPr>
        <p:txBody>
          <a:bodyPr wrap="square" rtlCol="0">
            <a:spAutoFit/>
          </a:bodyPr>
          <a:lstStyle/>
          <a:p>
            <a:pPr algn="l"/>
            <a:r>
              <a:rPr lang="tr-TR" sz="3200">
                <a:latin typeface="Biome" panose="020B0503030204020804" pitchFamily="34" charset="0"/>
                <a:cs typeface="Biome" panose="020B0503030204020804" pitchFamily="34" charset="0"/>
              </a:rPr>
              <a:t>Simple Past Tense, with its Turkish equivalent Past Tense, is the time period used to describe actions or situations that started and ended at a certain time in the past.</a:t>
            </a:r>
          </a:p>
        </p:txBody>
      </p:sp>
      <p:pic>
        <p:nvPicPr>
          <p:cNvPr id="4" name="Resim 6">
            <a:extLst>
              <a:ext uri="{FF2B5EF4-FFF2-40B4-BE49-F238E27FC236}">
                <a16:creationId xmlns:a16="http://schemas.microsoft.com/office/drawing/2014/main" id="{A49BDFEA-A5C9-EC43-A879-DDF4231B69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0326" y="3248045"/>
            <a:ext cx="4263392" cy="2954262"/>
          </a:xfrm>
          <a:prstGeom prst="rect">
            <a:avLst/>
          </a:prstGeom>
        </p:spPr>
      </p:pic>
    </p:spTree>
    <p:extLst>
      <p:ext uri="{BB962C8B-B14F-4D97-AF65-F5344CB8AC3E}">
        <p14:creationId xmlns:p14="http://schemas.microsoft.com/office/powerpoint/2010/main" val="735513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4">
            <a:extLst>
              <a:ext uri="{FF2B5EF4-FFF2-40B4-BE49-F238E27FC236}">
                <a16:creationId xmlns:a16="http://schemas.microsoft.com/office/drawing/2014/main" id="{5DC63DC0-B4EC-4944-9B71-9E660D4ACB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İçerik Yer Tutucusu 2">
            <a:extLst>
              <a:ext uri="{FF2B5EF4-FFF2-40B4-BE49-F238E27FC236}">
                <a16:creationId xmlns:a16="http://schemas.microsoft.com/office/drawing/2014/main" id="{8417171A-CA72-C64C-864F-88FD02F4A35B}"/>
              </a:ext>
            </a:extLst>
          </p:cNvPr>
          <p:cNvSpPr>
            <a:spLocks noGrp="1"/>
          </p:cNvSpPr>
          <p:nvPr>
            <p:ph idx="1"/>
          </p:nvPr>
        </p:nvSpPr>
        <p:spPr>
          <a:xfrm>
            <a:off x="634092" y="1769960"/>
            <a:ext cx="10515600" cy="5336680"/>
          </a:xfrm>
        </p:spPr>
        <p:txBody>
          <a:bodyPr>
            <a:normAutofit/>
          </a:bodyPr>
          <a:lstStyle/>
          <a:p>
            <a:pPr marL="0" indent="0">
              <a:buNone/>
            </a:pPr>
            <a:r>
              <a:rPr lang="tr-TR" sz="3200">
                <a:latin typeface="Cavolini" panose="03000502040302020204" pitchFamily="66" charset="0"/>
                <a:cs typeface="Cavolini" panose="03000502040302020204" pitchFamily="66" charset="0"/>
              </a:rPr>
              <a:t>When there was an action, there was another action.” carries meaning. For this reason, Simple Past is used in the sentence to which when is connected, and Past Continuous is used in the main sentence .</a:t>
            </a:r>
          </a:p>
        </p:txBody>
      </p:sp>
    </p:spTree>
    <p:extLst>
      <p:ext uri="{BB962C8B-B14F-4D97-AF65-F5344CB8AC3E}">
        <p14:creationId xmlns:p14="http://schemas.microsoft.com/office/powerpoint/2010/main" val="11906925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4">
            <a:extLst>
              <a:ext uri="{FF2B5EF4-FFF2-40B4-BE49-F238E27FC236}">
                <a16:creationId xmlns:a16="http://schemas.microsoft.com/office/drawing/2014/main" id="{3930264E-0215-D74E-9206-071D54021A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2" name="Başlık 1">
            <a:extLst>
              <a:ext uri="{FF2B5EF4-FFF2-40B4-BE49-F238E27FC236}">
                <a16:creationId xmlns:a16="http://schemas.microsoft.com/office/drawing/2014/main" id="{BD5E981D-00BF-2241-8D30-47DE6BC39393}"/>
              </a:ext>
            </a:extLst>
          </p:cNvPr>
          <p:cNvSpPr>
            <a:spLocks noGrp="1"/>
          </p:cNvSpPr>
          <p:nvPr>
            <p:ph type="title"/>
          </p:nvPr>
        </p:nvSpPr>
        <p:spPr/>
        <p:txBody>
          <a:bodyPr/>
          <a:lstStyle/>
          <a:p>
            <a:r>
              <a:rPr lang="tr-TR">
                <a:solidFill>
                  <a:srgbClr val="FF0000"/>
                </a:solidFill>
                <a:latin typeface="Amasis MT Pro" panose="02040504050005020304" pitchFamily="18" charset="0"/>
              </a:rPr>
              <a:t>EXAMPLE:</a:t>
            </a:r>
          </a:p>
        </p:txBody>
      </p:sp>
      <p:sp>
        <p:nvSpPr>
          <p:cNvPr id="3" name="İçerik Yer Tutucusu 2">
            <a:extLst>
              <a:ext uri="{FF2B5EF4-FFF2-40B4-BE49-F238E27FC236}">
                <a16:creationId xmlns:a16="http://schemas.microsoft.com/office/drawing/2014/main" id="{43A49085-AC6D-7C4A-9359-8DCA7E1AB51A}"/>
              </a:ext>
            </a:extLst>
          </p:cNvPr>
          <p:cNvSpPr>
            <a:spLocks noGrp="1"/>
          </p:cNvSpPr>
          <p:nvPr>
            <p:ph idx="1"/>
          </p:nvPr>
        </p:nvSpPr>
        <p:spPr/>
        <p:txBody>
          <a:bodyPr>
            <a:normAutofit/>
          </a:bodyPr>
          <a:lstStyle/>
          <a:p>
            <a:r>
              <a:rPr lang="tr-TR" sz="3200">
                <a:solidFill>
                  <a:srgbClr val="00B050"/>
                </a:solidFill>
              </a:rPr>
              <a:t>When </a:t>
            </a:r>
            <a:r>
              <a:rPr lang="tr-TR" sz="3200"/>
              <a:t>he came, I was studying.</a:t>
            </a:r>
          </a:p>
          <a:p>
            <a:endParaRPr lang="tr-TR" sz="3200"/>
          </a:p>
          <a:p>
            <a:r>
              <a:rPr lang="tr-TR" sz="3200">
                <a:solidFill>
                  <a:srgbClr val="00B050"/>
                </a:solidFill>
              </a:rPr>
              <a:t>When</a:t>
            </a:r>
            <a:r>
              <a:rPr lang="tr-TR" sz="3200"/>
              <a:t>I went out, it was snowing. </a:t>
            </a:r>
          </a:p>
          <a:p>
            <a:endParaRPr lang="tr-TR" sz="3200"/>
          </a:p>
          <a:p>
            <a:r>
              <a:rPr lang="tr-TR" sz="3200"/>
              <a:t>They were arguing </a:t>
            </a:r>
            <a:r>
              <a:rPr lang="tr-TR" sz="3200">
                <a:solidFill>
                  <a:srgbClr val="00B050"/>
                </a:solidFill>
              </a:rPr>
              <a:t>when</a:t>
            </a:r>
            <a:r>
              <a:rPr lang="tr-TR" sz="3200"/>
              <a:t> I entered the room.</a:t>
            </a:r>
          </a:p>
        </p:txBody>
      </p:sp>
    </p:spTree>
    <p:extLst>
      <p:ext uri="{BB962C8B-B14F-4D97-AF65-F5344CB8AC3E}">
        <p14:creationId xmlns:p14="http://schemas.microsoft.com/office/powerpoint/2010/main" val="24182660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4">
            <a:extLst>
              <a:ext uri="{FF2B5EF4-FFF2-40B4-BE49-F238E27FC236}">
                <a16:creationId xmlns:a16="http://schemas.microsoft.com/office/drawing/2014/main" id="{AF20EB37-2540-DB4E-B664-3E161C0D9C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Metin kutusu 6">
            <a:extLst>
              <a:ext uri="{FF2B5EF4-FFF2-40B4-BE49-F238E27FC236}">
                <a16:creationId xmlns:a16="http://schemas.microsoft.com/office/drawing/2014/main" id="{4B4CEC73-2D74-8948-9F7F-70BF86F301F1}"/>
              </a:ext>
            </a:extLst>
          </p:cNvPr>
          <p:cNvSpPr txBox="1"/>
          <p:nvPr/>
        </p:nvSpPr>
        <p:spPr>
          <a:xfrm>
            <a:off x="1321996" y="4605778"/>
            <a:ext cx="9166265" cy="584775"/>
          </a:xfrm>
          <a:prstGeom prst="rect">
            <a:avLst/>
          </a:prstGeom>
          <a:noFill/>
        </p:spPr>
        <p:txBody>
          <a:bodyPr wrap="square" rtlCol="0">
            <a:spAutoFit/>
          </a:bodyPr>
          <a:lstStyle/>
          <a:p>
            <a:pPr algn="l"/>
            <a:r>
              <a:rPr lang="tr-TR" sz="3200">
                <a:latin typeface="Cavolini" panose="03000502040302020204" pitchFamily="66" charset="0"/>
                <a:cs typeface="Cavolini" panose="03000502040302020204" pitchFamily="66" charset="0"/>
              </a:rPr>
              <a:t>While+ Past contuinuous+ Simple past</a:t>
            </a:r>
          </a:p>
        </p:txBody>
      </p:sp>
      <p:sp>
        <p:nvSpPr>
          <p:cNvPr id="2" name="Metin kutusu 1">
            <a:extLst>
              <a:ext uri="{FF2B5EF4-FFF2-40B4-BE49-F238E27FC236}">
                <a16:creationId xmlns:a16="http://schemas.microsoft.com/office/drawing/2014/main" id="{7E528185-BB49-BF4F-965D-948064347CD6}"/>
              </a:ext>
            </a:extLst>
          </p:cNvPr>
          <p:cNvSpPr txBox="1"/>
          <p:nvPr/>
        </p:nvSpPr>
        <p:spPr>
          <a:xfrm>
            <a:off x="0" y="1953448"/>
            <a:ext cx="11810258" cy="1569660"/>
          </a:xfrm>
          <a:prstGeom prst="rect">
            <a:avLst/>
          </a:prstGeom>
          <a:noFill/>
        </p:spPr>
        <p:txBody>
          <a:bodyPr wrap="square" rtlCol="0">
            <a:spAutoFit/>
          </a:bodyPr>
          <a:lstStyle/>
          <a:p>
            <a:pPr algn="ctr"/>
            <a:r>
              <a:rPr lang="tr-TR" sz="3200">
                <a:latin typeface="Cavolini" panose="03000502040302020204" pitchFamily="66" charset="0"/>
                <a:cs typeface="Cavolini" panose="03000502040302020204" pitchFamily="66" charset="0"/>
              </a:rPr>
              <a:t>It may surprise you to see that sometimes both can be used in the same sentence while studying When-While narration.</a:t>
            </a:r>
          </a:p>
        </p:txBody>
      </p:sp>
    </p:spTree>
    <p:extLst>
      <p:ext uri="{BB962C8B-B14F-4D97-AF65-F5344CB8AC3E}">
        <p14:creationId xmlns:p14="http://schemas.microsoft.com/office/powerpoint/2010/main" val="4489382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4">
            <a:extLst>
              <a:ext uri="{FF2B5EF4-FFF2-40B4-BE49-F238E27FC236}">
                <a16:creationId xmlns:a16="http://schemas.microsoft.com/office/drawing/2014/main" id="{914EC7DA-C878-4B41-906C-4AD22BEC4D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Başlık 1">
            <a:extLst>
              <a:ext uri="{FF2B5EF4-FFF2-40B4-BE49-F238E27FC236}">
                <a16:creationId xmlns:a16="http://schemas.microsoft.com/office/drawing/2014/main" id="{8CC0C00F-CBEA-1540-87A2-06D342D29819}"/>
              </a:ext>
            </a:extLst>
          </p:cNvPr>
          <p:cNvSpPr>
            <a:spLocks noGrp="1"/>
          </p:cNvSpPr>
          <p:nvPr>
            <p:ph type="title"/>
          </p:nvPr>
        </p:nvSpPr>
        <p:spPr/>
        <p:txBody>
          <a:bodyPr>
            <a:normAutofit/>
          </a:bodyPr>
          <a:lstStyle/>
          <a:p>
            <a:r>
              <a:rPr lang="tr-TR" sz="5400">
                <a:solidFill>
                  <a:srgbClr val="FF0000"/>
                </a:solidFill>
                <a:latin typeface="Amasis MT Pro" panose="02040504050005020304" pitchFamily="18" charset="0"/>
              </a:rPr>
              <a:t>EXAMPLE:</a:t>
            </a:r>
          </a:p>
        </p:txBody>
      </p:sp>
      <p:sp>
        <p:nvSpPr>
          <p:cNvPr id="3" name="İçerik Yer Tutucusu 2">
            <a:extLst>
              <a:ext uri="{FF2B5EF4-FFF2-40B4-BE49-F238E27FC236}">
                <a16:creationId xmlns:a16="http://schemas.microsoft.com/office/drawing/2014/main" id="{FA85796E-084F-DC4E-A56B-55BD24F6AF2C}"/>
              </a:ext>
            </a:extLst>
          </p:cNvPr>
          <p:cNvSpPr>
            <a:spLocks noGrp="1"/>
          </p:cNvSpPr>
          <p:nvPr>
            <p:ph idx="1"/>
          </p:nvPr>
        </p:nvSpPr>
        <p:spPr/>
        <p:txBody>
          <a:bodyPr>
            <a:normAutofit/>
          </a:bodyPr>
          <a:lstStyle/>
          <a:p>
            <a:r>
              <a:rPr lang="tr-TR" sz="3200">
                <a:solidFill>
                  <a:schemeClr val="accent4">
                    <a:lumMod val="50000"/>
                  </a:schemeClr>
                </a:solidFill>
                <a:latin typeface="Cavolini" panose="03000502040302020204" pitchFamily="66" charset="0"/>
                <a:cs typeface="Cavolini" panose="03000502040302020204" pitchFamily="66" charset="0"/>
              </a:rPr>
              <a:t>While</a:t>
            </a:r>
            <a:r>
              <a:rPr lang="tr-TR" sz="3200">
                <a:latin typeface="Cavolini" panose="03000502040302020204" pitchFamily="66" charset="0"/>
                <a:cs typeface="Cavolini" panose="03000502040302020204" pitchFamily="66" charset="0"/>
              </a:rPr>
              <a:t> I was studying, he came in.</a:t>
            </a:r>
          </a:p>
          <a:p>
            <a:endParaRPr lang="tr-TR" sz="3200">
              <a:latin typeface="Cavolini" panose="03000502040302020204" pitchFamily="66" charset="0"/>
              <a:cs typeface="Cavolini" panose="03000502040302020204" pitchFamily="66" charset="0"/>
            </a:endParaRPr>
          </a:p>
          <a:p>
            <a:r>
              <a:rPr lang="tr-TR" sz="3200">
                <a:latin typeface="Cavolini" panose="03000502040302020204" pitchFamily="66" charset="0"/>
                <a:cs typeface="Cavolini" panose="03000502040302020204" pitchFamily="66" charset="0"/>
              </a:rPr>
              <a:t>I took a photo </a:t>
            </a:r>
            <a:r>
              <a:rPr lang="tr-TR" sz="3200">
                <a:solidFill>
                  <a:schemeClr val="accent4">
                    <a:lumMod val="50000"/>
                  </a:schemeClr>
                </a:solidFill>
                <a:latin typeface="Cavolini" panose="03000502040302020204" pitchFamily="66" charset="0"/>
                <a:cs typeface="Cavolini" panose="03000502040302020204" pitchFamily="66" charset="0"/>
              </a:rPr>
              <a:t>while </a:t>
            </a:r>
            <a:r>
              <a:rPr lang="tr-TR" sz="3200">
                <a:latin typeface="Cavolini" panose="03000502040302020204" pitchFamily="66" charset="0"/>
                <a:cs typeface="Cavolini" panose="03000502040302020204" pitchFamily="66" charset="0"/>
              </a:rPr>
              <a:t>you were a sleep. </a:t>
            </a:r>
          </a:p>
          <a:p>
            <a:endParaRPr lang="tr-TR" sz="3200">
              <a:latin typeface="Cavolini" panose="03000502040302020204" pitchFamily="66" charset="0"/>
              <a:cs typeface="Cavolini" panose="03000502040302020204" pitchFamily="66" charset="0"/>
            </a:endParaRPr>
          </a:p>
          <a:p>
            <a:r>
              <a:rPr lang="tr-TR" sz="3200">
                <a:latin typeface="Cavolini" panose="03000502040302020204" pitchFamily="66" charset="0"/>
                <a:cs typeface="Cavolini" panose="03000502040302020204" pitchFamily="66" charset="0"/>
              </a:rPr>
              <a:t>She had sprained her ankle </a:t>
            </a:r>
            <a:r>
              <a:rPr lang="tr-TR" sz="3200">
                <a:solidFill>
                  <a:schemeClr val="accent4">
                    <a:lumMod val="50000"/>
                  </a:schemeClr>
                </a:solidFill>
                <a:latin typeface="Cavolini" panose="03000502040302020204" pitchFamily="66" charset="0"/>
                <a:cs typeface="Cavolini" panose="03000502040302020204" pitchFamily="66" charset="0"/>
              </a:rPr>
              <a:t>while </a:t>
            </a:r>
            <a:r>
              <a:rPr lang="tr-TR" sz="3200">
                <a:latin typeface="Cavolini" panose="03000502040302020204" pitchFamily="66" charset="0"/>
                <a:cs typeface="Cavolini" panose="03000502040302020204" pitchFamily="66" charset="0"/>
              </a:rPr>
              <a:t>she was playing tennis. </a:t>
            </a:r>
          </a:p>
          <a:p>
            <a:endParaRPr lang="tr-TR" sz="3200">
              <a:latin typeface="Cavolini" panose="03000502040302020204" pitchFamily="66" charset="0"/>
              <a:cs typeface="Cavolini" panose="03000502040302020204" pitchFamily="66" charset="0"/>
            </a:endParaRPr>
          </a:p>
          <a:p>
            <a:endParaRPr lang="tr-TR" sz="3200">
              <a:latin typeface="Cavolini" panose="03000502040302020204" pitchFamily="66" charset="0"/>
              <a:cs typeface="Cavolini" panose="03000502040302020204" pitchFamily="66" charset="0"/>
            </a:endParaRPr>
          </a:p>
        </p:txBody>
      </p:sp>
    </p:spTree>
    <p:extLst>
      <p:ext uri="{BB962C8B-B14F-4D97-AF65-F5344CB8AC3E}">
        <p14:creationId xmlns:p14="http://schemas.microsoft.com/office/powerpoint/2010/main" val="30806202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4">
            <a:extLst>
              <a:ext uri="{FF2B5EF4-FFF2-40B4-BE49-F238E27FC236}">
                <a16:creationId xmlns:a16="http://schemas.microsoft.com/office/drawing/2014/main" id="{8FABB4D7-9C11-F549-AE64-9ACB6C4DC7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Başlık 1">
            <a:extLst>
              <a:ext uri="{FF2B5EF4-FFF2-40B4-BE49-F238E27FC236}">
                <a16:creationId xmlns:a16="http://schemas.microsoft.com/office/drawing/2014/main" id="{C8B11828-4680-514F-BBAA-2106019587A7}"/>
              </a:ext>
            </a:extLst>
          </p:cNvPr>
          <p:cNvSpPr>
            <a:spLocks noGrp="1"/>
          </p:cNvSpPr>
          <p:nvPr>
            <p:ph type="title"/>
          </p:nvPr>
        </p:nvSpPr>
        <p:spPr>
          <a:xfrm>
            <a:off x="207324" y="225642"/>
            <a:ext cx="10515600" cy="1325563"/>
          </a:xfrm>
        </p:spPr>
        <p:txBody>
          <a:bodyPr>
            <a:normAutofit/>
          </a:bodyPr>
          <a:lstStyle/>
          <a:p>
            <a:r>
              <a:rPr lang="tr-TR" sz="6000">
                <a:solidFill>
                  <a:srgbClr val="C00000"/>
                </a:solidFill>
                <a:latin typeface="Castellar" panose="020A0402060406010301" pitchFamily="18" charset="0"/>
              </a:rPr>
              <a:t>References:</a:t>
            </a:r>
          </a:p>
        </p:txBody>
      </p:sp>
      <p:sp>
        <p:nvSpPr>
          <p:cNvPr id="3" name="İçerik Yer Tutucusu 2">
            <a:extLst>
              <a:ext uri="{FF2B5EF4-FFF2-40B4-BE49-F238E27FC236}">
                <a16:creationId xmlns:a16="http://schemas.microsoft.com/office/drawing/2014/main" id="{39DA7B6B-4F58-F64C-9DD5-5C2400189240}"/>
              </a:ext>
            </a:extLst>
          </p:cNvPr>
          <p:cNvSpPr>
            <a:spLocks noGrp="1"/>
          </p:cNvSpPr>
          <p:nvPr>
            <p:ph idx="1"/>
          </p:nvPr>
        </p:nvSpPr>
        <p:spPr>
          <a:xfrm>
            <a:off x="121227" y="1551205"/>
            <a:ext cx="11949545" cy="4351338"/>
          </a:xfrm>
        </p:spPr>
        <p:txBody>
          <a:bodyPr>
            <a:normAutofit/>
          </a:bodyPr>
          <a:lstStyle/>
          <a:p>
            <a:r>
              <a:rPr lang="tr-TR" sz="3200">
                <a:latin typeface="Amasis MT Pro" panose="02040504050005020304" pitchFamily="18" charset="0"/>
              </a:rPr>
              <a:t>https://blog-cambly-com.cdn.ampproject.org/v/s/blog.cambly.com/tr/simple-past-tense/amp/?usqp=mq331AQKKAFQArABIIACAw%3D%3D&amp;amp_js_v=a6&amp;amp_gsa=1#referrer=https://www.google.com&amp;csi=0</a:t>
            </a:r>
          </a:p>
        </p:txBody>
      </p:sp>
    </p:spTree>
    <p:extLst>
      <p:ext uri="{BB962C8B-B14F-4D97-AF65-F5344CB8AC3E}">
        <p14:creationId xmlns:p14="http://schemas.microsoft.com/office/powerpoint/2010/main" val="40029433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Resim 13">
            <a:extLst>
              <a:ext uri="{FF2B5EF4-FFF2-40B4-BE49-F238E27FC236}">
                <a16:creationId xmlns:a16="http://schemas.microsoft.com/office/drawing/2014/main" id="{EEE9F282-9626-CA4C-8C9E-351390BDE9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Başlık 15">
            <a:extLst>
              <a:ext uri="{FF2B5EF4-FFF2-40B4-BE49-F238E27FC236}">
                <a16:creationId xmlns:a16="http://schemas.microsoft.com/office/drawing/2014/main" id="{88FF2AE0-91FD-4943-8C1A-657122CF5EF2}"/>
              </a:ext>
            </a:extLst>
          </p:cNvPr>
          <p:cNvSpPr>
            <a:spLocks noGrp="1"/>
          </p:cNvSpPr>
          <p:nvPr>
            <p:ph type="title"/>
          </p:nvPr>
        </p:nvSpPr>
        <p:spPr/>
        <p:txBody>
          <a:bodyPr>
            <a:normAutofit/>
          </a:bodyPr>
          <a:lstStyle/>
          <a:p>
            <a:r>
              <a:rPr lang="tr-TR" sz="6000">
                <a:solidFill>
                  <a:srgbClr val="C00000"/>
                </a:solidFill>
                <a:latin typeface="Castellar" panose="020A0402060406010301" pitchFamily="18" charset="0"/>
              </a:rPr>
              <a:t>HAZIRLAYAN:</a:t>
            </a:r>
          </a:p>
        </p:txBody>
      </p:sp>
      <p:sp>
        <p:nvSpPr>
          <p:cNvPr id="17" name="İçerik Yer Tutucusu 16">
            <a:extLst>
              <a:ext uri="{FF2B5EF4-FFF2-40B4-BE49-F238E27FC236}">
                <a16:creationId xmlns:a16="http://schemas.microsoft.com/office/drawing/2014/main" id="{97383668-7901-5B4D-8E5B-0243384AEC4F}"/>
              </a:ext>
            </a:extLst>
          </p:cNvPr>
          <p:cNvSpPr>
            <a:spLocks noGrp="1"/>
          </p:cNvSpPr>
          <p:nvPr>
            <p:ph idx="1"/>
          </p:nvPr>
        </p:nvSpPr>
        <p:spPr/>
        <p:txBody>
          <a:bodyPr>
            <a:normAutofit lnSpcReduction="10000"/>
          </a:bodyPr>
          <a:lstStyle/>
          <a:p>
            <a:pPr marL="0" indent="0">
              <a:buNone/>
            </a:pPr>
            <a:r>
              <a:rPr lang="tr-TR" sz="7200">
                <a:solidFill>
                  <a:schemeClr val="accent2">
                    <a:lumMod val="75000"/>
                  </a:schemeClr>
                </a:solidFill>
                <a:latin typeface="Amasis MT Pro" panose="02040504050005020304" pitchFamily="18" charset="0"/>
              </a:rPr>
              <a:t>ADI:</a:t>
            </a:r>
            <a:r>
              <a:rPr lang="tr-TR" sz="7200">
                <a:latin typeface="Amasis MT Pro" panose="02040504050005020304" pitchFamily="18" charset="0"/>
              </a:rPr>
              <a:t>Dilek</a:t>
            </a:r>
            <a:endParaRPr lang="tr-TR" sz="7200">
              <a:solidFill>
                <a:schemeClr val="accent2">
                  <a:lumMod val="75000"/>
                </a:schemeClr>
              </a:solidFill>
              <a:latin typeface="Amasis MT Pro" panose="02040504050005020304" pitchFamily="18" charset="0"/>
            </a:endParaRPr>
          </a:p>
          <a:p>
            <a:pPr marL="0" indent="0">
              <a:buNone/>
            </a:pPr>
            <a:r>
              <a:rPr lang="tr-TR" sz="7200">
                <a:solidFill>
                  <a:schemeClr val="accent2">
                    <a:lumMod val="75000"/>
                  </a:schemeClr>
                </a:solidFill>
                <a:latin typeface="Amasis MT Pro" panose="02040504050005020304" pitchFamily="18" charset="0"/>
              </a:rPr>
              <a:t>SOYADI:</a:t>
            </a:r>
            <a:r>
              <a:rPr lang="tr-TR" sz="7200">
                <a:latin typeface="Amasis MT Pro" panose="02040504050005020304" pitchFamily="18" charset="0"/>
              </a:rPr>
              <a:t>PALA</a:t>
            </a:r>
            <a:endParaRPr lang="tr-TR" sz="7200">
              <a:solidFill>
                <a:schemeClr val="accent2">
                  <a:lumMod val="75000"/>
                </a:schemeClr>
              </a:solidFill>
              <a:latin typeface="Amasis MT Pro" panose="02040504050005020304" pitchFamily="18" charset="0"/>
            </a:endParaRPr>
          </a:p>
          <a:p>
            <a:pPr marL="0" indent="0">
              <a:buNone/>
            </a:pPr>
            <a:r>
              <a:rPr lang="tr-TR" sz="7200">
                <a:solidFill>
                  <a:schemeClr val="accent2">
                    <a:lumMod val="75000"/>
                  </a:schemeClr>
                </a:solidFill>
                <a:latin typeface="Amasis MT Pro" panose="02040504050005020304" pitchFamily="18" charset="0"/>
              </a:rPr>
              <a:t>NO:</a:t>
            </a:r>
            <a:r>
              <a:rPr lang="tr-TR" sz="7200">
                <a:latin typeface="Amasis MT Pro" panose="02040504050005020304" pitchFamily="18" charset="0"/>
              </a:rPr>
              <a:t>89</a:t>
            </a:r>
            <a:endParaRPr lang="tr-TR" sz="7200">
              <a:solidFill>
                <a:schemeClr val="accent2">
                  <a:lumMod val="75000"/>
                </a:schemeClr>
              </a:solidFill>
              <a:latin typeface="Amasis MT Pro" panose="02040504050005020304" pitchFamily="18" charset="0"/>
            </a:endParaRPr>
          </a:p>
          <a:p>
            <a:pPr marL="0" indent="0">
              <a:buNone/>
            </a:pPr>
            <a:r>
              <a:rPr lang="tr-TR" sz="7200">
                <a:solidFill>
                  <a:schemeClr val="accent2">
                    <a:lumMod val="75000"/>
                  </a:schemeClr>
                </a:solidFill>
                <a:latin typeface="Amasis MT Pro" panose="02040504050005020304" pitchFamily="18" charset="0"/>
              </a:rPr>
              <a:t>SINIF:</a:t>
            </a:r>
            <a:r>
              <a:rPr lang="tr-TR" sz="7200">
                <a:latin typeface="Amasis MT Pro" panose="02040504050005020304" pitchFamily="18" charset="0"/>
              </a:rPr>
              <a:t>10/A</a:t>
            </a:r>
            <a:endParaRPr lang="tr-TR" sz="7200">
              <a:solidFill>
                <a:schemeClr val="accent2">
                  <a:lumMod val="75000"/>
                </a:schemeClr>
              </a:solidFill>
              <a:latin typeface="Amasis MT Pro" panose="02040504050005020304" pitchFamily="18" charset="0"/>
            </a:endParaRPr>
          </a:p>
        </p:txBody>
      </p:sp>
    </p:spTree>
    <p:extLst>
      <p:ext uri="{BB962C8B-B14F-4D97-AF65-F5344CB8AC3E}">
        <p14:creationId xmlns:p14="http://schemas.microsoft.com/office/powerpoint/2010/main" val="26294542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4">
            <a:extLst>
              <a:ext uri="{FF2B5EF4-FFF2-40B4-BE49-F238E27FC236}">
                <a16:creationId xmlns:a16="http://schemas.microsoft.com/office/drawing/2014/main" id="{C2235A30-906C-CB4D-9D51-E2FAD3907D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Başlık 1">
            <a:extLst>
              <a:ext uri="{FF2B5EF4-FFF2-40B4-BE49-F238E27FC236}">
                <a16:creationId xmlns:a16="http://schemas.microsoft.com/office/drawing/2014/main" id="{A0B030FA-6F7D-8447-84AD-556ED5AF66C1}"/>
              </a:ext>
            </a:extLst>
          </p:cNvPr>
          <p:cNvSpPr>
            <a:spLocks noGrp="1"/>
          </p:cNvSpPr>
          <p:nvPr>
            <p:ph type="title"/>
          </p:nvPr>
        </p:nvSpPr>
        <p:spPr>
          <a:xfrm>
            <a:off x="1413411" y="736229"/>
            <a:ext cx="10515600" cy="1379063"/>
          </a:xfrm>
        </p:spPr>
        <p:txBody>
          <a:bodyPr>
            <a:normAutofit/>
          </a:bodyPr>
          <a:lstStyle/>
          <a:p>
            <a:r>
              <a:rPr lang="tr-TR" sz="4800">
                <a:solidFill>
                  <a:srgbClr val="FF0000"/>
                </a:solidFill>
                <a:latin typeface="Amasis MT Pro" panose="02040504050005020304" pitchFamily="18" charset="0"/>
              </a:rPr>
              <a:t>Positive Sentence Structure </a:t>
            </a:r>
          </a:p>
        </p:txBody>
      </p:sp>
      <p:sp>
        <p:nvSpPr>
          <p:cNvPr id="3" name="İçerik Yer Tutucusu 2">
            <a:extLst>
              <a:ext uri="{FF2B5EF4-FFF2-40B4-BE49-F238E27FC236}">
                <a16:creationId xmlns:a16="http://schemas.microsoft.com/office/drawing/2014/main" id="{D9A24E1F-9EED-F348-93B2-918511113017}"/>
              </a:ext>
            </a:extLst>
          </p:cNvPr>
          <p:cNvSpPr>
            <a:spLocks noGrp="1"/>
          </p:cNvSpPr>
          <p:nvPr>
            <p:ph idx="1"/>
          </p:nvPr>
        </p:nvSpPr>
        <p:spPr>
          <a:xfrm>
            <a:off x="1271649" y="1770433"/>
            <a:ext cx="9506940" cy="4351338"/>
          </a:xfrm>
        </p:spPr>
        <p:txBody>
          <a:bodyPr>
            <a:normAutofit/>
          </a:bodyPr>
          <a:lstStyle/>
          <a:p>
            <a:r>
              <a:rPr lang="tr-TR" sz="3200">
                <a:latin typeface="Cavolini" panose="03000502040302020204" pitchFamily="66" charset="0"/>
                <a:cs typeface="Cavolini" panose="03000502040302020204" pitchFamily="66" charset="0"/>
              </a:rPr>
              <a:t>In order to construct a positive sentence in the past tense, we first choose our appropriate subject.</a:t>
            </a:r>
          </a:p>
          <a:p>
            <a:r>
              <a:rPr lang="tr-TR" sz="3200">
                <a:latin typeface="Cavolini" panose="03000502040302020204" pitchFamily="66" charset="0"/>
                <a:cs typeface="Cavolini" panose="03000502040302020204" pitchFamily="66" charset="0"/>
              </a:rPr>
              <a:t>Then we insert the second form of our verb.</a:t>
            </a:r>
          </a:p>
          <a:p>
            <a:r>
              <a:rPr lang="tr-TR" sz="3200">
                <a:latin typeface="Cavolini" panose="03000502040302020204" pitchFamily="66" charset="0"/>
                <a:cs typeface="Cavolini" panose="03000502040302020204" pitchFamily="66" charset="0"/>
              </a:rPr>
              <a:t>Finally, we construct our sentence by placing our object. </a:t>
            </a:r>
          </a:p>
        </p:txBody>
      </p:sp>
    </p:spTree>
    <p:extLst>
      <p:ext uri="{BB962C8B-B14F-4D97-AF65-F5344CB8AC3E}">
        <p14:creationId xmlns:p14="http://schemas.microsoft.com/office/powerpoint/2010/main" val="39996584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3">
            <a:extLst>
              <a:ext uri="{FF2B5EF4-FFF2-40B4-BE49-F238E27FC236}">
                <a16:creationId xmlns:a16="http://schemas.microsoft.com/office/drawing/2014/main" id="{5E4FFAF6-831A-AE4E-8488-2AD1CFE10B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2" name="Başlık 1">
            <a:extLst>
              <a:ext uri="{FF2B5EF4-FFF2-40B4-BE49-F238E27FC236}">
                <a16:creationId xmlns:a16="http://schemas.microsoft.com/office/drawing/2014/main" id="{809FCD5C-84DC-7A41-84F7-8A56BB0EF2D9}"/>
              </a:ext>
            </a:extLst>
          </p:cNvPr>
          <p:cNvSpPr>
            <a:spLocks noGrp="1"/>
          </p:cNvSpPr>
          <p:nvPr>
            <p:ph type="title"/>
          </p:nvPr>
        </p:nvSpPr>
        <p:spPr/>
        <p:txBody>
          <a:bodyPr>
            <a:normAutofit/>
          </a:bodyPr>
          <a:lstStyle/>
          <a:p>
            <a:r>
              <a:rPr lang="tr-TR" sz="5400">
                <a:solidFill>
                  <a:srgbClr val="FF0000"/>
                </a:solidFill>
                <a:latin typeface="Amasis MT Pro" panose="02040504050005020304" pitchFamily="18" charset="0"/>
              </a:rPr>
              <a:t>EXAMPLE:</a:t>
            </a:r>
          </a:p>
        </p:txBody>
      </p:sp>
      <p:sp>
        <p:nvSpPr>
          <p:cNvPr id="5" name="İçerik Yer Tutucusu 4">
            <a:extLst>
              <a:ext uri="{FF2B5EF4-FFF2-40B4-BE49-F238E27FC236}">
                <a16:creationId xmlns:a16="http://schemas.microsoft.com/office/drawing/2014/main" id="{22119384-9164-8F44-B9F2-DBA286DDFC5E}"/>
              </a:ext>
            </a:extLst>
          </p:cNvPr>
          <p:cNvSpPr>
            <a:spLocks noGrp="1"/>
          </p:cNvSpPr>
          <p:nvPr>
            <p:ph idx="1"/>
          </p:nvPr>
        </p:nvSpPr>
        <p:spPr/>
        <p:txBody>
          <a:bodyPr>
            <a:normAutofit fontScale="92500"/>
          </a:bodyPr>
          <a:lstStyle/>
          <a:p>
            <a:r>
              <a:rPr lang="tr-TR" sz="3200">
                <a:solidFill>
                  <a:schemeClr val="accent1"/>
                </a:solidFill>
                <a:latin typeface="Biome" panose="020B0503030204020804" pitchFamily="34" charset="0"/>
                <a:cs typeface="Biome" panose="020B0503030204020804" pitchFamily="34" charset="0"/>
              </a:rPr>
              <a:t>I came from Istanbul last week</a:t>
            </a:r>
          </a:p>
          <a:p>
            <a:endParaRPr lang="tr-TR" sz="3200">
              <a:solidFill>
                <a:schemeClr val="accent1"/>
              </a:solidFill>
              <a:latin typeface="Biome" panose="020B0503030204020804" pitchFamily="34" charset="0"/>
              <a:cs typeface="Biome" panose="020B0503030204020804" pitchFamily="34" charset="0"/>
            </a:endParaRPr>
          </a:p>
          <a:p>
            <a:r>
              <a:rPr lang="tr-TR" sz="3200">
                <a:solidFill>
                  <a:schemeClr val="accent1"/>
                </a:solidFill>
                <a:latin typeface="Biome" panose="020B0503030204020804" pitchFamily="34" charset="0"/>
                <a:cs typeface="Biome" panose="020B0503030204020804" pitchFamily="34" charset="0"/>
              </a:rPr>
              <a:t>He studied business administration at the university</a:t>
            </a:r>
          </a:p>
          <a:p>
            <a:endParaRPr lang="tr-TR" sz="3200">
              <a:solidFill>
                <a:schemeClr val="accent1"/>
              </a:solidFill>
              <a:latin typeface="Biome" panose="020B0503030204020804" pitchFamily="34" charset="0"/>
              <a:cs typeface="Biome" panose="020B0503030204020804" pitchFamily="34" charset="0"/>
            </a:endParaRPr>
          </a:p>
          <a:p>
            <a:r>
              <a:rPr lang="tr-TR" sz="3200">
                <a:solidFill>
                  <a:schemeClr val="accent1"/>
                </a:solidFill>
                <a:latin typeface="Biome" panose="020B0503030204020804" pitchFamily="34" charset="0"/>
                <a:cs typeface="Biome" panose="020B0503030204020804" pitchFamily="34" charset="0"/>
              </a:rPr>
              <a:t>My favorite team became champion at our national league last year.</a:t>
            </a:r>
          </a:p>
          <a:p>
            <a:endParaRPr lang="tr-TR" sz="3200">
              <a:solidFill>
                <a:schemeClr val="accent1"/>
              </a:solidFill>
              <a:latin typeface="Biome" panose="020B0503030204020804" pitchFamily="34" charset="0"/>
              <a:cs typeface="Biome" panose="020B0503030204020804" pitchFamily="34" charset="0"/>
            </a:endParaRPr>
          </a:p>
          <a:p>
            <a:r>
              <a:rPr lang="tr-TR" sz="3200">
                <a:solidFill>
                  <a:schemeClr val="accent1"/>
                </a:solidFill>
                <a:latin typeface="Biome" panose="020B0503030204020804" pitchFamily="34" charset="0"/>
                <a:cs typeface="Biome" panose="020B0503030204020804" pitchFamily="34" charset="0"/>
              </a:rPr>
              <a:t>She was the manager of our company.</a:t>
            </a:r>
          </a:p>
        </p:txBody>
      </p:sp>
    </p:spTree>
    <p:extLst>
      <p:ext uri="{BB962C8B-B14F-4D97-AF65-F5344CB8AC3E}">
        <p14:creationId xmlns:p14="http://schemas.microsoft.com/office/powerpoint/2010/main" val="40501769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4">
            <a:extLst>
              <a:ext uri="{FF2B5EF4-FFF2-40B4-BE49-F238E27FC236}">
                <a16:creationId xmlns:a16="http://schemas.microsoft.com/office/drawing/2014/main" id="{637337EE-04D1-D14C-9000-4EFC70AD35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İçerik Yer Tutucusu 5">
            <a:extLst>
              <a:ext uri="{FF2B5EF4-FFF2-40B4-BE49-F238E27FC236}">
                <a16:creationId xmlns:a16="http://schemas.microsoft.com/office/drawing/2014/main" id="{A884441F-771F-7648-B11C-A763748C546E}"/>
              </a:ext>
            </a:extLst>
          </p:cNvPr>
          <p:cNvSpPr>
            <a:spLocks noGrp="1"/>
          </p:cNvSpPr>
          <p:nvPr>
            <p:ph idx="1"/>
          </p:nvPr>
        </p:nvSpPr>
        <p:spPr>
          <a:xfrm>
            <a:off x="281545" y="322655"/>
            <a:ext cx="11185566" cy="5986112"/>
          </a:xfrm>
        </p:spPr>
        <p:txBody>
          <a:bodyPr>
            <a:normAutofit fontScale="92500" lnSpcReduction="20000"/>
          </a:bodyPr>
          <a:lstStyle/>
          <a:p>
            <a:pPr marL="0" indent="0">
              <a:buNone/>
            </a:pPr>
            <a:r>
              <a:rPr lang="tr-TR" sz="3200">
                <a:solidFill>
                  <a:schemeClr val="accent6"/>
                </a:solidFill>
                <a:latin typeface="Amasis MT Pro" panose="02040504050005020304" pitchFamily="18" charset="0"/>
              </a:rPr>
              <a:t>Verbs in English are divided into two, regular (regular) and</a:t>
            </a:r>
          </a:p>
          <a:p>
            <a:pPr marL="0" indent="0">
              <a:buNone/>
            </a:pPr>
            <a:r>
              <a:rPr lang="tr-TR" sz="3200">
                <a:solidFill>
                  <a:schemeClr val="accent6"/>
                </a:solidFill>
                <a:latin typeface="Amasis MT Pro" panose="02040504050005020304" pitchFamily="18" charset="0"/>
              </a:rPr>
              <a:t> irregular (irregular). Regular verbs are used with some </a:t>
            </a:r>
          </a:p>
          <a:p>
            <a:pPr marL="0" indent="0">
              <a:buNone/>
            </a:pPr>
            <a:r>
              <a:rPr lang="tr-TR" sz="3200">
                <a:solidFill>
                  <a:schemeClr val="accent6"/>
                </a:solidFill>
                <a:latin typeface="Amasis MT Pro" panose="02040504050005020304" pitchFamily="18" charset="0"/>
              </a:rPr>
              <a:t>suffixes. However, since there is no rule in the use of irregular</a:t>
            </a:r>
          </a:p>
          <a:p>
            <a:pPr marL="0" indent="0">
              <a:buNone/>
            </a:pPr>
            <a:r>
              <a:rPr lang="tr-TR" sz="3200">
                <a:solidFill>
                  <a:schemeClr val="accent6"/>
                </a:solidFill>
                <a:latin typeface="Amasis MT Pro" panose="02040504050005020304" pitchFamily="18" charset="0"/>
              </a:rPr>
              <a:t> verbs, these verbs must be memorized. </a:t>
            </a:r>
          </a:p>
          <a:p>
            <a:pPr marL="0" indent="0">
              <a:buNone/>
            </a:pPr>
            <a:endParaRPr lang="tr-TR" sz="3200">
              <a:solidFill>
                <a:schemeClr val="accent6"/>
              </a:solidFill>
              <a:latin typeface="Amasis MT Pro" panose="02040504050005020304" pitchFamily="18" charset="0"/>
            </a:endParaRPr>
          </a:p>
          <a:p>
            <a:pPr marL="0" indent="0">
              <a:buNone/>
            </a:pPr>
            <a:r>
              <a:rPr lang="tr-TR" sz="3200">
                <a:latin typeface="Cavolini" panose="03000502040302020204" pitchFamily="66" charset="0"/>
                <a:cs typeface="Cavolini" panose="03000502040302020204" pitchFamily="66" charset="0"/>
              </a:rPr>
              <a:t>Regular verbs are used by adding –ed to the end of</a:t>
            </a:r>
          </a:p>
          <a:p>
            <a:pPr marL="0" indent="0">
              <a:buNone/>
            </a:pPr>
            <a:r>
              <a:rPr lang="tr-TR" sz="3200">
                <a:latin typeface="Cavolini" panose="03000502040302020204" pitchFamily="66" charset="0"/>
                <a:cs typeface="Cavolini" panose="03000502040302020204" pitchFamily="66" charset="0"/>
              </a:rPr>
              <a:t> the verb. To give a few examples;</a:t>
            </a:r>
          </a:p>
          <a:p>
            <a:pPr marL="0" indent="0">
              <a:buNone/>
            </a:pPr>
            <a:r>
              <a:rPr lang="tr-TR" sz="3200">
                <a:latin typeface="Cavolini" panose="03000502040302020204" pitchFamily="66" charset="0"/>
                <a:cs typeface="Cavolini" panose="03000502040302020204" pitchFamily="66" charset="0"/>
              </a:rPr>
              <a:t>                             </a:t>
            </a:r>
          </a:p>
          <a:p>
            <a:pPr marL="0" indent="0">
              <a:buNone/>
            </a:pPr>
            <a:r>
              <a:rPr lang="tr-TR" sz="3200">
                <a:latin typeface="Cavolini" panose="03000502040302020204" pitchFamily="66" charset="0"/>
                <a:cs typeface="Cavolini" panose="03000502040302020204" pitchFamily="66" charset="0"/>
              </a:rPr>
              <a:t>Walk</a:t>
            </a:r>
          </a:p>
          <a:p>
            <a:pPr marL="0" indent="0">
              <a:buNone/>
            </a:pPr>
            <a:endParaRPr lang="tr-TR" sz="3200">
              <a:latin typeface="Cavolini" panose="03000502040302020204" pitchFamily="66" charset="0"/>
              <a:cs typeface="Cavolini" panose="03000502040302020204" pitchFamily="66" charset="0"/>
            </a:endParaRPr>
          </a:p>
          <a:p>
            <a:pPr marL="0" indent="0">
              <a:buNone/>
            </a:pPr>
            <a:r>
              <a:rPr lang="tr-TR" sz="3200">
                <a:latin typeface="Cavolini" panose="03000502040302020204" pitchFamily="66" charset="0"/>
                <a:cs typeface="Cavolini" panose="03000502040302020204" pitchFamily="66" charset="0"/>
              </a:rPr>
              <a:t>Work</a:t>
            </a:r>
          </a:p>
          <a:p>
            <a:pPr marL="0" indent="0">
              <a:buNone/>
            </a:pPr>
            <a:endParaRPr lang="tr-TR" sz="3200">
              <a:latin typeface="Cavolini" panose="03000502040302020204" pitchFamily="66" charset="0"/>
              <a:cs typeface="Cavolini" panose="03000502040302020204" pitchFamily="66" charset="0"/>
            </a:endParaRPr>
          </a:p>
          <a:p>
            <a:pPr marL="0" indent="0">
              <a:buNone/>
            </a:pPr>
            <a:r>
              <a:rPr lang="tr-TR" sz="3200">
                <a:latin typeface="Cavolini" panose="03000502040302020204" pitchFamily="66" charset="0"/>
                <a:cs typeface="Cavolini" panose="03000502040302020204" pitchFamily="66" charset="0"/>
              </a:rPr>
              <a:t>Cook</a:t>
            </a:r>
          </a:p>
        </p:txBody>
      </p:sp>
      <mc:AlternateContent xmlns:mc="http://schemas.openxmlformats.org/markup-compatibility/2006" xmlns:p14="http://schemas.microsoft.com/office/powerpoint/2010/main">
        <mc:Choice Requires="p14">
          <p:contentPart p14:bwMode="auto" r:id="rId3">
            <p14:nvContentPartPr>
              <p14:cNvPr id="16" name="Mürekkep 15">
                <a:extLst>
                  <a:ext uri="{FF2B5EF4-FFF2-40B4-BE49-F238E27FC236}">
                    <a16:creationId xmlns:a16="http://schemas.microsoft.com/office/drawing/2014/main" id="{48FABE5B-F508-ED4A-AF40-734475E836CA}"/>
                  </a:ext>
                </a:extLst>
              </p14:cNvPr>
              <p14:cNvContentPartPr/>
              <p14:nvPr/>
            </p14:nvContentPartPr>
            <p14:xfrm>
              <a:off x="1724400" y="3733560"/>
              <a:ext cx="2104920" cy="2343240"/>
            </p14:xfrm>
          </p:contentPart>
        </mc:Choice>
        <mc:Fallback xmlns="">
          <p:pic>
            <p:nvPicPr>
              <p:cNvPr id="16" name="Mürekkep 15">
                <a:extLst>
                  <a:ext uri="{FF2B5EF4-FFF2-40B4-BE49-F238E27FC236}">
                    <a16:creationId xmlns:a16="http://schemas.microsoft.com/office/drawing/2014/main" id="{48FABE5B-F508-ED4A-AF40-734475E836CA}"/>
                  </a:ext>
                </a:extLst>
              </p:cNvPr>
              <p:cNvPicPr/>
              <p:nvPr/>
            </p:nvPicPr>
            <p:blipFill>
              <a:blip r:embed="rId4"/>
              <a:stretch>
                <a:fillRect/>
              </a:stretch>
            </p:blipFill>
            <p:spPr>
              <a:xfrm>
                <a:off x="1715040" y="3724560"/>
                <a:ext cx="2123640" cy="2361960"/>
              </a:xfrm>
              <a:prstGeom prst="rect">
                <a:avLst/>
              </a:prstGeom>
            </p:spPr>
          </p:pic>
        </mc:Fallback>
      </mc:AlternateContent>
      <p:sp>
        <p:nvSpPr>
          <p:cNvPr id="18" name="Metin kutusu 17">
            <a:extLst>
              <a:ext uri="{FF2B5EF4-FFF2-40B4-BE49-F238E27FC236}">
                <a16:creationId xmlns:a16="http://schemas.microsoft.com/office/drawing/2014/main" id="{FE0FC0D0-C99E-3447-9AB7-1EC23F82FAD5}"/>
              </a:ext>
            </a:extLst>
          </p:cNvPr>
          <p:cNvSpPr txBox="1"/>
          <p:nvPr/>
        </p:nvSpPr>
        <p:spPr>
          <a:xfrm>
            <a:off x="4110865" y="4612792"/>
            <a:ext cx="3447185" cy="584775"/>
          </a:xfrm>
          <a:prstGeom prst="rect">
            <a:avLst/>
          </a:prstGeom>
          <a:noFill/>
        </p:spPr>
        <p:txBody>
          <a:bodyPr wrap="square" rtlCol="0">
            <a:spAutoFit/>
          </a:bodyPr>
          <a:lstStyle/>
          <a:p>
            <a:pPr algn="l"/>
            <a:r>
              <a:rPr lang="tr-TR" sz="3200">
                <a:latin typeface="Cavolini" panose="03000502040302020204" pitchFamily="66" charset="0"/>
                <a:cs typeface="Cavolini" panose="03000502040302020204" pitchFamily="66" charset="0"/>
              </a:rPr>
              <a:t>Worked</a:t>
            </a:r>
          </a:p>
        </p:txBody>
      </p:sp>
      <p:sp>
        <p:nvSpPr>
          <p:cNvPr id="2" name="Metin kutusu 1">
            <a:extLst>
              <a:ext uri="{FF2B5EF4-FFF2-40B4-BE49-F238E27FC236}">
                <a16:creationId xmlns:a16="http://schemas.microsoft.com/office/drawing/2014/main" id="{7DD17A66-CB81-5948-AFE1-1BECCECDF1C6}"/>
              </a:ext>
            </a:extLst>
          </p:cNvPr>
          <p:cNvSpPr txBox="1"/>
          <p:nvPr/>
        </p:nvSpPr>
        <p:spPr>
          <a:xfrm flipH="1">
            <a:off x="4110865" y="3574302"/>
            <a:ext cx="3136225" cy="584775"/>
          </a:xfrm>
          <a:prstGeom prst="rect">
            <a:avLst/>
          </a:prstGeom>
          <a:noFill/>
        </p:spPr>
        <p:txBody>
          <a:bodyPr wrap="square" rtlCol="0">
            <a:spAutoFit/>
          </a:bodyPr>
          <a:lstStyle/>
          <a:p>
            <a:pPr algn="l"/>
            <a:r>
              <a:rPr lang="tr-TR" sz="3200">
                <a:latin typeface="Cavolini" panose="03000502040302020204" pitchFamily="66" charset="0"/>
                <a:cs typeface="Cavolini" panose="03000502040302020204" pitchFamily="66" charset="0"/>
              </a:rPr>
              <a:t>Walked</a:t>
            </a:r>
          </a:p>
        </p:txBody>
      </p:sp>
      <p:sp>
        <p:nvSpPr>
          <p:cNvPr id="3" name="Metin kutusu 2">
            <a:extLst>
              <a:ext uri="{FF2B5EF4-FFF2-40B4-BE49-F238E27FC236}">
                <a16:creationId xmlns:a16="http://schemas.microsoft.com/office/drawing/2014/main" id="{7CB2A36A-8B85-A646-AE14-6BDB6855467D}"/>
              </a:ext>
            </a:extLst>
          </p:cNvPr>
          <p:cNvSpPr txBox="1"/>
          <p:nvPr/>
        </p:nvSpPr>
        <p:spPr>
          <a:xfrm>
            <a:off x="4110865" y="5538191"/>
            <a:ext cx="3181701" cy="1077218"/>
          </a:xfrm>
          <a:prstGeom prst="rect">
            <a:avLst/>
          </a:prstGeom>
          <a:noFill/>
        </p:spPr>
        <p:txBody>
          <a:bodyPr wrap="square" rtlCol="0">
            <a:spAutoFit/>
          </a:bodyPr>
          <a:lstStyle/>
          <a:p>
            <a:pPr algn="l"/>
            <a:r>
              <a:rPr lang="tr-TR" sz="3200">
                <a:latin typeface="Cavolini" panose="03000502040302020204" pitchFamily="66" charset="0"/>
                <a:cs typeface="Cavolini" panose="03000502040302020204" pitchFamily="66" charset="0"/>
              </a:rPr>
              <a:t>Cooped</a:t>
            </a:r>
          </a:p>
          <a:p>
            <a:pPr algn="l"/>
            <a:endParaRPr lang="tr-TR" sz="3200">
              <a:latin typeface="Cavolini" panose="03000502040302020204" pitchFamily="66" charset="0"/>
              <a:cs typeface="Cavolini" panose="03000502040302020204" pitchFamily="66" charset="0"/>
            </a:endParaRPr>
          </a:p>
        </p:txBody>
      </p:sp>
    </p:spTree>
    <p:extLst>
      <p:ext uri="{BB962C8B-B14F-4D97-AF65-F5344CB8AC3E}">
        <p14:creationId xmlns:p14="http://schemas.microsoft.com/office/powerpoint/2010/main" val="29246556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a:extLst>
              <a:ext uri="{FF2B5EF4-FFF2-40B4-BE49-F238E27FC236}">
                <a16:creationId xmlns:a16="http://schemas.microsoft.com/office/drawing/2014/main" id="{8A30184A-3E45-DA44-BFEC-2B9CD4A1B798}"/>
              </a:ext>
            </a:extLst>
          </p:cNvPr>
          <p:cNvSpPr>
            <a:spLocks noGrp="1"/>
          </p:cNvSpPr>
          <p:nvPr>
            <p:ph type="title"/>
          </p:nvPr>
        </p:nvSpPr>
        <p:spPr/>
        <p:txBody>
          <a:bodyPr>
            <a:normAutofit/>
          </a:bodyPr>
          <a:lstStyle/>
          <a:p>
            <a:r>
              <a:rPr lang="tr-TR">
                <a:solidFill>
                  <a:srgbClr val="FF0000"/>
                </a:solidFill>
              </a:rPr>
              <a:t>NOTE:</a:t>
            </a:r>
          </a:p>
        </p:txBody>
      </p:sp>
      <p:sp>
        <p:nvSpPr>
          <p:cNvPr id="6" name="İçerik Yer Tutucusu 5">
            <a:extLst>
              <a:ext uri="{FF2B5EF4-FFF2-40B4-BE49-F238E27FC236}">
                <a16:creationId xmlns:a16="http://schemas.microsoft.com/office/drawing/2014/main" id="{ADCD2235-E7FD-134A-828B-F4396807B2D7}"/>
              </a:ext>
            </a:extLst>
          </p:cNvPr>
          <p:cNvSpPr>
            <a:spLocks noGrp="1"/>
          </p:cNvSpPr>
          <p:nvPr>
            <p:ph idx="1"/>
          </p:nvPr>
        </p:nvSpPr>
        <p:spPr/>
        <p:txBody>
          <a:bodyPr>
            <a:normAutofit/>
          </a:bodyPr>
          <a:lstStyle/>
          <a:p>
            <a:r>
              <a:rPr lang="tr-TR" sz="3200">
                <a:latin typeface="Cavolini" panose="03000502040302020204" pitchFamily="66" charset="0"/>
                <a:cs typeface="Cavolini" panose="03000502040302020204" pitchFamily="66" charset="0"/>
              </a:rPr>
              <a:t>The last »y» ending with the regular verbs -ed receives jewelry «y» and instead get »-ied» comes to jewelry. Example: When we want to use the 2nd form of the verb «study», we remove the letter «y» at the end of the word and replace it with «-ied» and our verb becomes »studied» .  </a:t>
            </a:r>
          </a:p>
        </p:txBody>
      </p:sp>
      <p:pic>
        <p:nvPicPr>
          <p:cNvPr id="3" name="Resim 6">
            <a:extLst>
              <a:ext uri="{FF2B5EF4-FFF2-40B4-BE49-F238E27FC236}">
                <a16:creationId xmlns:a16="http://schemas.microsoft.com/office/drawing/2014/main" id="{BC613CD2-22C5-BD4F-9A41-4ECC9D4C8A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7" name="Metin kutusu 6">
            <a:extLst>
              <a:ext uri="{FF2B5EF4-FFF2-40B4-BE49-F238E27FC236}">
                <a16:creationId xmlns:a16="http://schemas.microsoft.com/office/drawing/2014/main" id="{95A48CBD-D5FD-C940-9DFC-E6B2F32B7AA3}"/>
              </a:ext>
            </a:extLst>
          </p:cNvPr>
          <p:cNvSpPr txBox="1"/>
          <p:nvPr/>
        </p:nvSpPr>
        <p:spPr>
          <a:xfrm>
            <a:off x="1210169" y="566241"/>
            <a:ext cx="3651292" cy="923330"/>
          </a:xfrm>
          <a:prstGeom prst="rect">
            <a:avLst/>
          </a:prstGeom>
          <a:noFill/>
        </p:spPr>
        <p:txBody>
          <a:bodyPr wrap="square" rtlCol="0">
            <a:spAutoFit/>
          </a:bodyPr>
          <a:lstStyle/>
          <a:p>
            <a:pPr algn="l"/>
            <a:r>
              <a:rPr lang="tr-TR" sz="5400">
                <a:solidFill>
                  <a:srgbClr val="FF0000"/>
                </a:solidFill>
              </a:rPr>
              <a:t>NOTE:</a:t>
            </a:r>
          </a:p>
        </p:txBody>
      </p:sp>
      <p:sp>
        <p:nvSpPr>
          <p:cNvPr id="4" name="Metin kutusu 3">
            <a:extLst>
              <a:ext uri="{FF2B5EF4-FFF2-40B4-BE49-F238E27FC236}">
                <a16:creationId xmlns:a16="http://schemas.microsoft.com/office/drawing/2014/main" id="{3DF4865E-B2FB-E549-B5A7-82506BFBF271}"/>
              </a:ext>
            </a:extLst>
          </p:cNvPr>
          <p:cNvSpPr txBox="1"/>
          <p:nvPr/>
        </p:nvSpPr>
        <p:spPr>
          <a:xfrm>
            <a:off x="1210169" y="1489571"/>
            <a:ext cx="9200160" cy="2554545"/>
          </a:xfrm>
          <a:prstGeom prst="rect">
            <a:avLst/>
          </a:prstGeom>
          <a:noFill/>
        </p:spPr>
        <p:txBody>
          <a:bodyPr wrap="square" rtlCol="0">
            <a:spAutoFit/>
          </a:bodyPr>
          <a:lstStyle/>
          <a:p>
            <a:pPr algn="l"/>
            <a:r>
              <a:rPr lang="tr-TR" sz="3200">
                <a:latin typeface="Amasis MT Pro" panose="02040504050005020304" pitchFamily="18" charset="0"/>
              </a:rPr>
              <a:t>Jobs that end with «y», -ed is removed from «y» and replaced by «-ied». Example: In the second example of Study , we remove the last word «y» and replace it with «-ied» and our verb becomes «studied».</a:t>
            </a:r>
          </a:p>
        </p:txBody>
      </p:sp>
    </p:spTree>
    <p:extLst>
      <p:ext uri="{BB962C8B-B14F-4D97-AF65-F5344CB8AC3E}">
        <p14:creationId xmlns:p14="http://schemas.microsoft.com/office/powerpoint/2010/main" val="37097818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4">
            <a:extLst>
              <a:ext uri="{FF2B5EF4-FFF2-40B4-BE49-F238E27FC236}">
                <a16:creationId xmlns:a16="http://schemas.microsoft.com/office/drawing/2014/main" id="{26FE3ABA-A001-4A44-9877-80DA961CFB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2" name="Başlık 1">
            <a:extLst>
              <a:ext uri="{FF2B5EF4-FFF2-40B4-BE49-F238E27FC236}">
                <a16:creationId xmlns:a16="http://schemas.microsoft.com/office/drawing/2014/main" id="{C470DA4A-620E-8C4D-AA37-E4C008BDC680}"/>
              </a:ext>
            </a:extLst>
          </p:cNvPr>
          <p:cNvSpPr>
            <a:spLocks noGrp="1"/>
          </p:cNvSpPr>
          <p:nvPr>
            <p:ph type="title"/>
          </p:nvPr>
        </p:nvSpPr>
        <p:spPr>
          <a:xfrm>
            <a:off x="1285113" y="177800"/>
            <a:ext cx="10515600" cy="1325563"/>
          </a:xfrm>
        </p:spPr>
        <p:txBody>
          <a:bodyPr>
            <a:normAutofit/>
          </a:bodyPr>
          <a:lstStyle/>
          <a:p>
            <a:r>
              <a:rPr lang="tr-TR" sz="6600">
                <a:solidFill>
                  <a:schemeClr val="accent4">
                    <a:lumMod val="50000"/>
                  </a:schemeClr>
                </a:solidFill>
              </a:rPr>
              <a:t>IRREGULAR VERBS</a:t>
            </a:r>
          </a:p>
        </p:txBody>
      </p:sp>
      <p:sp>
        <p:nvSpPr>
          <p:cNvPr id="7" name="Metin Yer Tutucusu 6">
            <a:extLst>
              <a:ext uri="{FF2B5EF4-FFF2-40B4-BE49-F238E27FC236}">
                <a16:creationId xmlns:a16="http://schemas.microsoft.com/office/drawing/2014/main" id="{361474BE-79C8-2D4E-9669-7BBEED8DA356}"/>
              </a:ext>
            </a:extLst>
          </p:cNvPr>
          <p:cNvSpPr>
            <a:spLocks noGrp="1"/>
          </p:cNvSpPr>
          <p:nvPr>
            <p:ph type="body" idx="1"/>
          </p:nvPr>
        </p:nvSpPr>
        <p:spPr/>
        <p:txBody>
          <a:bodyPr>
            <a:noAutofit/>
          </a:bodyPr>
          <a:lstStyle/>
          <a:p>
            <a:r>
              <a:rPr lang="tr-TR" sz="6000">
                <a:solidFill>
                  <a:schemeClr val="accent6">
                    <a:lumMod val="75000"/>
                  </a:schemeClr>
                </a:solidFill>
              </a:rPr>
              <a:t>VERB 1</a:t>
            </a:r>
          </a:p>
        </p:txBody>
      </p:sp>
      <p:sp>
        <p:nvSpPr>
          <p:cNvPr id="3" name="İçerik Yer Tutucusu 2">
            <a:extLst>
              <a:ext uri="{FF2B5EF4-FFF2-40B4-BE49-F238E27FC236}">
                <a16:creationId xmlns:a16="http://schemas.microsoft.com/office/drawing/2014/main" id="{7E47163A-EA41-684F-87CC-2D7888D7800B}"/>
              </a:ext>
            </a:extLst>
          </p:cNvPr>
          <p:cNvSpPr>
            <a:spLocks noGrp="1"/>
          </p:cNvSpPr>
          <p:nvPr>
            <p:ph sz="half" idx="2"/>
          </p:nvPr>
        </p:nvSpPr>
        <p:spPr/>
        <p:txBody>
          <a:bodyPr>
            <a:normAutofit/>
          </a:bodyPr>
          <a:lstStyle/>
          <a:p>
            <a:pPr marL="0" indent="0">
              <a:buNone/>
            </a:pPr>
            <a:r>
              <a:rPr lang="tr-TR" sz="3200">
                <a:latin typeface="Cavolini" panose="03000502040302020204" pitchFamily="66" charset="0"/>
                <a:cs typeface="Cavolini" panose="03000502040302020204" pitchFamily="66" charset="0"/>
              </a:rPr>
              <a:t>Find</a:t>
            </a:r>
          </a:p>
          <a:p>
            <a:pPr marL="0" indent="0">
              <a:buNone/>
            </a:pPr>
            <a:r>
              <a:rPr lang="tr-TR" sz="3200">
                <a:latin typeface="Cavolini" panose="03000502040302020204" pitchFamily="66" charset="0"/>
                <a:cs typeface="Cavolini" panose="03000502040302020204" pitchFamily="66" charset="0"/>
              </a:rPr>
              <a:t> </a:t>
            </a:r>
          </a:p>
          <a:p>
            <a:pPr marL="0" indent="0">
              <a:buNone/>
            </a:pPr>
            <a:r>
              <a:rPr lang="tr-TR" sz="3200">
                <a:latin typeface="Cavolini" panose="03000502040302020204" pitchFamily="66" charset="0"/>
                <a:cs typeface="Cavolini" panose="03000502040302020204" pitchFamily="66" charset="0"/>
              </a:rPr>
              <a:t>Win</a:t>
            </a:r>
          </a:p>
          <a:p>
            <a:pPr marL="0" indent="0">
              <a:buNone/>
            </a:pPr>
            <a:endParaRPr lang="tr-TR" sz="3200">
              <a:latin typeface="Cavolini" panose="03000502040302020204" pitchFamily="66" charset="0"/>
              <a:cs typeface="Cavolini" panose="03000502040302020204" pitchFamily="66" charset="0"/>
            </a:endParaRPr>
          </a:p>
          <a:p>
            <a:pPr marL="0" indent="0">
              <a:buNone/>
            </a:pPr>
            <a:r>
              <a:rPr lang="tr-TR" sz="3200">
                <a:latin typeface="Cavolini" panose="03000502040302020204" pitchFamily="66" charset="0"/>
                <a:cs typeface="Cavolini" panose="03000502040302020204" pitchFamily="66" charset="0"/>
              </a:rPr>
              <a:t>Came</a:t>
            </a:r>
          </a:p>
          <a:p>
            <a:pPr marL="0" indent="0">
              <a:buNone/>
            </a:pPr>
            <a:endParaRPr lang="tr-TR" sz="3200">
              <a:latin typeface="Cavolini" panose="03000502040302020204" pitchFamily="66" charset="0"/>
              <a:cs typeface="Cavolini" panose="03000502040302020204" pitchFamily="66" charset="0"/>
            </a:endParaRPr>
          </a:p>
        </p:txBody>
      </p:sp>
      <p:sp>
        <p:nvSpPr>
          <p:cNvPr id="8" name="Metin Yer Tutucusu 7">
            <a:extLst>
              <a:ext uri="{FF2B5EF4-FFF2-40B4-BE49-F238E27FC236}">
                <a16:creationId xmlns:a16="http://schemas.microsoft.com/office/drawing/2014/main" id="{4D23C839-4F66-244C-B445-E578043438CD}"/>
              </a:ext>
            </a:extLst>
          </p:cNvPr>
          <p:cNvSpPr>
            <a:spLocks noGrp="1"/>
          </p:cNvSpPr>
          <p:nvPr>
            <p:ph type="body" sz="quarter" idx="3"/>
          </p:nvPr>
        </p:nvSpPr>
        <p:spPr/>
        <p:txBody>
          <a:bodyPr>
            <a:noAutofit/>
          </a:bodyPr>
          <a:lstStyle/>
          <a:p>
            <a:r>
              <a:rPr lang="tr-TR" sz="6000">
                <a:solidFill>
                  <a:schemeClr val="accent6">
                    <a:lumMod val="75000"/>
                  </a:schemeClr>
                </a:solidFill>
              </a:rPr>
              <a:t>VERB 2</a:t>
            </a:r>
          </a:p>
        </p:txBody>
      </p:sp>
      <p:sp>
        <p:nvSpPr>
          <p:cNvPr id="9" name="İçerik Yer Tutucusu 8">
            <a:extLst>
              <a:ext uri="{FF2B5EF4-FFF2-40B4-BE49-F238E27FC236}">
                <a16:creationId xmlns:a16="http://schemas.microsoft.com/office/drawing/2014/main" id="{89E9817C-F90F-744B-AAAD-D7EAB2E56A1F}"/>
              </a:ext>
            </a:extLst>
          </p:cNvPr>
          <p:cNvSpPr>
            <a:spLocks noGrp="1"/>
          </p:cNvSpPr>
          <p:nvPr>
            <p:ph sz="quarter" idx="4"/>
          </p:nvPr>
        </p:nvSpPr>
        <p:spPr/>
        <p:txBody>
          <a:bodyPr>
            <a:normAutofit/>
          </a:bodyPr>
          <a:lstStyle/>
          <a:p>
            <a:pPr marL="0" indent="0">
              <a:buNone/>
            </a:pPr>
            <a:r>
              <a:rPr lang="tr-TR" sz="3200">
                <a:latin typeface="Cavolini" panose="03000502040302020204" pitchFamily="66" charset="0"/>
                <a:cs typeface="Cavolini" panose="03000502040302020204" pitchFamily="66" charset="0"/>
              </a:rPr>
              <a:t>Found</a:t>
            </a:r>
          </a:p>
          <a:p>
            <a:pPr marL="0" indent="0">
              <a:buNone/>
            </a:pPr>
            <a:endParaRPr lang="tr-TR" sz="3200">
              <a:latin typeface="Cavolini" panose="03000502040302020204" pitchFamily="66" charset="0"/>
              <a:cs typeface="Cavolini" panose="03000502040302020204" pitchFamily="66" charset="0"/>
            </a:endParaRPr>
          </a:p>
          <a:p>
            <a:pPr marL="0" indent="0">
              <a:buNone/>
            </a:pPr>
            <a:r>
              <a:rPr lang="tr-TR" sz="3200">
                <a:latin typeface="Cavolini" panose="03000502040302020204" pitchFamily="66" charset="0"/>
                <a:cs typeface="Cavolini" panose="03000502040302020204" pitchFamily="66" charset="0"/>
              </a:rPr>
              <a:t>Won</a:t>
            </a:r>
          </a:p>
          <a:p>
            <a:pPr marL="0" indent="0">
              <a:buNone/>
            </a:pPr>
            <a:endParaRPr lang="tr-TR" sz="3200">
              <a:latin typeface="Cavolini" panose="03000502040302020204" pitchFamily="66" charset="0"/>
              <a:cs typeface="Cavolini" panose="03000502040302020204" pitchFamily="66" charset="0"/>
            </a:endParaRPr>
          </a:p>
          <a:p>
            <a:pPr marL="0" indent="0">
              <a:buNone/>
            </a:pPr>
            <a:r>
              <a:rPr lang="tr-TR" sz="3200">
                <a:latin typeface="Cavolini" panose="03000502040302020204" pitchFamily="66" charset="0"/>
                <a:cs typeface="Cavolini" panose="03000502040302020204" pitchFamily="66" charset="0"/>
              </a:rPr>
              <a:t>Come</a:t>
            </a:r>
          </a:p>
          <a:p>
            <a:pPr marL="0" indent="0">
              <a:buNone/>
            </a:pPr>
            <a:endParaRPr lang="tr-TR" sz="3200">
              <a:latin typeface="Cavolini" panose="03000502040302020204" pitchFamily="66" charset="0"/>
              <a:cs typeface="Cavolini" panose="03000502040302020204" pitchFamily="66" charset="0"/>
            </a:endParaRPr>
          </a:p>
        </p:txBody>
      </p:sp>
    </p:spTree>
    <p:extLst>
      <p:ext uri="{BB962C8B-B14F-4D97-AF65-F5344CB8AC3E}">
        <p14:creationId xmlns:p14="http://schemas.microsoft.com/office/powerpoint/2010/main" val="20934580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4">
            <a:extLst>
              <a:ext uri="{FF2B5EF4-FFF2-40B4-BE49-F238E27FC236}">
                <a16:creationId xmlns:a16="http://schemas.microsoft.com/office/drawing/2014/main" id="{922BCD0A-2089-3B47-8FE5-04824A06B5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Başlık 4">
            <a:extLst>
              <a:ext uri="{FF2B5EF4-FFF2-40B4-BE49-F238E27FC236}">
                <a16:creationId xmlns:a16="http://schemas.microsoft.com/office/drawing/2014/main" id="{B329C974-F3D6-CA48-8F1A-E86E9D0EFC85}"/>
              </a:ext>
            </a:extLst>
          </p:cNvPr>
          <p:cNvSpPr>
            <a:spLocks noGrp="1"/>
          </p:cNvSpPr>
          <p:nvPr>
            <p:ph type="title"/>
          </p:nvPr>
        </p:nvSpPr>
        <p:spPr>
          <a:xfrm>
            <a:off x="578427" y="18255"/>
            <a:ext cx="10515600" cy="1325563"/>
          </a:xfrm>
        </p:spPr>
        <p:txBody>
          <a:bodyPr>
            <a:normAutofit/>
          </a:bodyPr>
          <a:lstStyle/>
          <a:p>
            <a:r>
              <a:rPr lang="tr-TR" sz="4800">
                <a:solidFill>
                  <a:srgbClr val="FF0000"/>
                </a:solidFill>
              </a:rPr>
              <a:t>NEGATIVE SENTENCE STRUCTURE</a:t>
            </a:r>
          </a:p>
        </p:txBody>
      </p:sp>
      <p:sp>
        <p:nvSpPr>
          <p:cNvPr id="6" name="İçerik Yer Tutucusu 5">
            <a:extLst>
              <a:ext uri="{FF2B5EF4-FFF2-40B4-BE49-F238E27FC236}">
                <a16:creationId xmlns:a16="http://schemas.microsoft.com/office/drawing/2014/main" id="{217DDBD1-E9E0-624A-B67E-C1C4EFDFF889}"/>
              </a:ext>
            </a:extLst>
          </p:cNvPr>
          <p:cNvSpPr>
            <a:spLocks noGrp="1"/>
          </p:cNvSpPr>
          <p:nvPr>
            <p:ph idx="1"/>
          </p:nvPr>
        </p:nvSpPr>
        <p:spPr>
          <a:xfrm>
            <a:off x="428995" y="1362073"/>
            <a:ext cx="11334009" cy="4351338"/>
          </a:xfrm>
        </p:spPr>
        <p:txBody>
          <a:bodyPr>
            <a:normAutofit fontScale="92500" lnSpcReduction="20000"/>
          </a:bodyPr>
          <a:lstStyle/>
          <a:p>
            <a:r>
              <a:rPr lang="tr-TR" sz="3200">
                <a:latin typeface="Cavolini" panose="03000502040302020204" pitchFamily="66" charset="0"/>
                <a:cs typeface="Cavolini" panose="03000502040302020204" pitchFamily="66" charset="0"/>
              </a:rPr>
              <a:t>When constructing a negative sentence, the appropriate subject is chosen first.</a:t>
            </a:r>
          </a:p>
          <a:p>
            <a:endParaRPr lang="tr-TR" sz="3200">
              <a:latin typeface="Cavolini" panose="03000502040302020204" pitchFamily="66" charset="0"/>
              <a:cs typeface="Cavolini" panose="03000502040302020204" pitchFamily="66" charset="0"/>
            </a:endParaRPr>
          </a:p>
          <a:p>
            <a:r>
              <a:rPr lang="tr-TR" sz="3200">
                <a:latin typeface="Cavolini" panose="03000502040302020204" pitchFamily="66" charset="0"/>
                <a:cs typeface="Cavolini" panose="03000502040302020204" pitchFamily="66" charset="0"/>
              </a:rPr>
              <a:t>Then the auxiliary verb “didn’t” is used to add a negative meaning .</a:t>
            </a:r>
          </a:p>
          <a:p>
            <a:endParaRPr lang="tr-TR" sz="3200">
              <a:latin typeface="Cavolini" panose="03000502040302020204" pitchFamily="66" charset="0"/>
              <a:cs typeface="Cavolini" panose="03000502040302020204" pitchFamily="66" charset="0"/>
            </a:endParaRPr>
          </a:p>
          <a:p>
            <a:r>
              <a:rPr lang="tr-TR" sz="3200">
                <a:latin typeface="Cavolini" panose="03000502040302020204" pitchFamily="66" charset="0"/>
                <a:cs typeface="Cavolini" panose="03000502040302020204" pitchFamily="66" charset="0"/>
              </a:rPr>
              <a:t>The first form of the verb is used.</a:t>
            </a:r>
          </a:p>
          <a:p>
            <a:endParaRPr lang="tr-TR" sz="3200">
              <a:latin typeface="Cavolini" panose="03000502040302020204" pitchFamily="66" charset="0"/>
              <a:cs typeface="Cavolini" panose="03000502040302020204" pitchFamily="66" charset="0"/>
            </a:endParaRPr>
          </a:p>
          <a:p>
            <a:r>
              <a:rPr lang="tr-TR" sz="3200">
                <a:latin typeface="Cavolini" panose="03000502040302020204" pitchFamily="66" charset="0"/>
                <a:cs typeface="Cavolini" panose="03000502040302020204" pitchFamily="66" charset="0"/>
              </a:rPr>
              <a:t>Finally, the sentence is ended by bringing the object.</a:t>
            </a:r>
          </a:p>
          <a:p>
            <a:endParaRPr lang="tr-TR" sz="3200">
              <a:latin typeface="Cavolini" panose="03000502040302020204" pitchFamily="66" charset="0"/>
              <a:cs typeface="Cavolini" panose="03000502040302020204" pitchFamily="66" charset="0"/>
            </a:endParaRPr>
          </a:p>
          <a:p>
            <a:endParaRPr lang="tr-TR" sz="3200">
              <a:latin typeface="Cavolini" panose="03000502040302020204" pitchFamily="66" charset="0"/>
              <a:cs typeface="Cavolini" panose="03000502040302020204" pitchFamily="66" charset="0"/>
            </a:endParaRPr>
          </a:p>
          <a:p>
            <a:endParaRPr lang="tr-TR" sz="3200">
              <a:latin typeface="Cavolini" panose="03000502040302020204" pitchFamily="66" charset="0"/>
              <a:cs typeface="Cavolini" panose="03000502040302020204" pitchFamily="66" charset="0"/>
            </a:endParaRPr>
          </a:p>
        </p:txBody>
      </p:sp>
    </p:spTree>
    <p:extLst>
      <p:ext uri="{BB962C8B-B14F-4D97-AF65-F5344CB8AC3E}">
        <p14:creationId xmlns:p14="http://schemas.microsoft.com/office/powerpoint/2010/main" val="7483474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4">
            <a:extLst>
              <a:ext uri="{FF2B5EF4-FFF2-40B4-BE49-F238E27FC236}">
                <a16:creationId xmlns:a16="http://schemas.microsoft.com/office/drawing/2014/main" id="{A41AE186-45C3-8943-9EA9-DD2660CCAB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Başlık 4">
            <a:extLst>
              <a:ext uri="{FF2B5EF4-FFF2-40B4-BE49-F238E27FC236}">
                <a16:creationId xmlns:a16="http://schemas.microsoft.com/office/drawing/2014/main" id="{6FF295FE-22C4-2B44-A728-2717F464E1B9}"/>
              </a:ext>
            </a:extLst>
          </p:cNvPr>
          <p:cNvSpPr>
            <a:spLocks noGrp="1"/>
          </p:cNvSpPr>
          <p:nvPr>
            <p:ph type="title"/>
          </p:nvPr>
        </p:nvSpPr>
        <p:spPr/>
        <p:txBody>
          <a:bodyPr>
            <a:normAutofit/>
          </a:bodyPr>
          <a:lstStyle/>
          <a:p>
            <a:r>
              <a:rPr lang="tr-TR" sz="5400">
                <a:solidFill>
                  <a:srgbClr val="FF0000"/>
                </a:solidFill>
                <a:latin typeface="Amasis MT Pro" panose="02040504050005020304" pitchFamily="18" charset="0"/>
              </a:rPr>
              <a:t>EXAMPLE:</a:t>
            </a:r>
          </a:p>
        </p:txBody>
      </p:sp>
      <p:sp>
        <p:nvSpPr>
          <p:cNvPr id="6" name="İçerik Yer Tutucusu 5">
            <a:extLst>
              <a:ext uri="{FF2B5EF4-FFF2-40B4-BE49-F238E27FC236}">
                <a16:creationId xmlns:a16="http://schemas.microsoft.com/office/drawing/2014/main" id="{B99AE23C-7172-0248-A96A-AA52AFD71EE4}"/>
              </a:ext>
            </a:extLst>
          </p:cNvPr>
          <p:cNvSpPr>
            <a:spLocks noGrp="1"/>
          </p:cNvSpPr>
          <p:nvPr>
            <p:ph idx="1"/>
          </p:nvPr>
        </p:nvSpPr>
        <p:spPr/>
        <p:txBody>
          <a:bodyPr>
            <a:normAutofit/>
          </a:bodyPr>
          <a:lstStyle/>
          <a:p>
            <a:r>
              <a:rPr lang="tr-TR" sz="3200">
                <a:latin typeface="Cavolini" panose="03000502040302020204" pitchFamily="66" charset="0"/>
                <a:cs typeface="Cavolini" panose="03000502040302020204" pitchFamily="66" charset="0"/>
              </a:rPr>
              <a:t>I didn’t meet my friends at that cafe because I was out of the city.</a:t>
            </a:r>
          </a:p>
          <a:p>
            <a:endParaRPr lang="tr-TR" sz="3200">
              <a:latin typeface="Cavolini" panose="03000502040302020204" pitchFamily="66" charset="0"/>
              <a:cs typeface="Cavolini" panose="03000502040302020204" pitchFamily="66" charset="0"/>
            </a:endParaRPr>
          </a:p>
          <a:p>
            <a:r>
              <a:rPr lang="tr-TR" sz="3200">
                <a:latin typeface="Cavolini" panose="03000502040302020204" pitchFamily="66" charset="0"/>
                <a:cs typeface="Cavolini" panose="03000502040302020204" pitchFamily="66" charset="0"/>
              </a:rPr>
              <a:t>They didn’t tell us that the exam was canceled.</a:t>
            </a:r>
          </a:p>
          <a:p>
            <a:endParaRPr lang="tr-TR" sz="3200">
              <a:latin typeface="Cavolini" panose="03000502040302020204" pitchFamily="66" charset="0"/>
              <a:cs typeface="Cavolini" panose="03000502040302020204" pitchFamily="66" charset="0"/>
            </a:endParaRPr>
          </a:p>
          <a:p>
            <a:r>
              <a:rPr lang="tr-TR" sz="3200">
                <a:latin typeface="Cavolini" panose="03000502040302020204" pitchFamily="66" charset="0"/>
                <a:cs typeface="Cavolini" panose="03000502040302020204" pitchFamily="66" charset="0"/>
              </a:rPr>
              <a:t>My brother didn’t come with us yesterday.</a:t>
            </a:r>
          </a:p>
        </p:txBody>
      </p:sp>
    </p:spTree>
    <p:extLst>
      <p:ext uri="{BB962C8B-B14F-4D97-AF65-F5344CB8AC3E}">
        <p14:creationId xmlns:p14="http://schemas.microsoft.com/office/powerpoint/2010/main" val="3550118527"/>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Geniş ekran</PresentationFormat>
  <Slides>25</Slides>
  <Notes>0</Notes>
  <HiddenSlides>0</HiddenSlides>
  <ScaleCrop>false</ScaleCrop>
  <HeadingPairs>
    <vt:vector size="4" baseType="variant">
      <vt:variant>
        <vt:lpstr>Tema</vt:lpstr>
      </vt:variant>
      <vt:variant>
        <vt:i4>1</vt:i4>
      </vt:variant>
      <vt:variant>
        <vt:lpstr>Slayt Başlıkları</vt:lpstr>
      </vt:variant>
      <vt:variant>
        <vt:i4>25</vt:i4>
      </vt:variant>
    </vt:vector>
  </HeadingPairs>
  <TitlesOfParts>
    <vt:vector size="26" baseType="lpstr">
      <vt:lpstr>Office Teması</vt:lpstr>
      <vt:lpstr>SIMPLE PAST</vt:lpstr>
      <vt:lpstr>PowerPoint Sunusu</vt:lpstr>
      <vt:lpstr>Positive Sentence Structure </vt:lpstr>
      <vt:lpstr>EXAMPLE:</vt:lpstr>
      <vt:lpstr>PowerPoint Sunusu</vt:lpstr>
      <vt:lpstr>NOTE:</vt:lpstr>
      <vt:lpstr>IRREGULAR VERBS</vt:lpstr>
      <vt:lpstr>NEGATIVE SENTENCE STRUCTURE</vt:lpstr>
      <vt:lpstr>EXAMPLE:</vt:lpstr>
      <vt:lpstr>PowerPoint Sunusu</vt:lpstr>
      <vt:lpstr>INTERROGATİVE STRUCTURE:</vt:lpstr>
      <vt:lpstr>EXAMPALES:</vt:lpstr>
      <vt:lpstr>PowerPoint Sunusu</vt:lpstr>
      <vt:lpstr>PowerPoint Sunusu</vt:lpstr>
      <vt:lpstr>PowerPoint Sunusu</vt:lpstr>
      <vt:lpstr>PowerPoint Sunusu</vt:lpstr>
      <vt:lpstr>PowerPoint Sunusu</vt:lpstr>
      <vt:lpstr>EXAMPLE:</vt:lpstr>
      <vt:lpstr>PowerPoint Sunusu</vt:lpstr>
      <vt:lpstr>PowerPoint Sunusu</vt:lpstr>
      <vt:lpstr>EXAMPLE:</vt:lpstr>
      <vt:lpstr>PowerPoint Sunusu</vt:lpstr>
      <vt:lpstr>EXAMPLE:</vt:lpstr>
      <vt:lpstr>References:</vt:lpstr>
      <vt:lpstr>HAZIRLAYAN: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SIMPLE PAST</dc:title>
  <dc:creator>905525715682</dc:creator>
  <cp:lastModifiedBy>905525715682</cp:lastModifiedBy>
  <cp:revision>25</cp:revision>
  <dcterms:created xsi:type="dcterms:W3CDTF">2021-12-09T14:13:43Z</dcterms:created>
  <dcterms:modified xsi:type="dcterms:W3CDTF">2021-12-12T18:17:36Z</dcterms:modified>
</cp:coreProperties>
</file>