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4" r:id="rId21"/>
    <p:sldId id="276" r:id="rId22"/>
    <p:sldId id="277" r:id="rId23"/>
    <p:sldId id="278" r:id="rId24"/>
    <p:sldId id="279" r:id="rId25"/>
    <p:sldId id="280" r:id="rId26"/>
    <p:sldId id="281" r:id="rId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8C3B5F8-2442-474D-BBD7-44754F8F4D68}"/>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1614815A-132E-5241-95CA-3B51FB6373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008918A5-9202-0047-90CB-524CD1C7EEFB}"/>
              </a:ext>
            </a:extLst>
          </p:cNvPr>
          <p:cNvSpPr>
            <a:spLocks noGrp="1"/>
          </p:cNvSpPr>
          <p:nvPr>
            <p:ph type="dt" sz="half" idx="10"/>
          </p:nvPr>
        </p:nvSpPr>
        <p:spPr/>
        <p:txBody>
          <a:bodyPr/>
          <a:lstStyle/>
          <a:p>
            <a:fld id="{26E7BDB6-7A26-9448-A132-2EF18F397D1C}" type="datetimeFigureOut">
              <a:rPr lang="tr-TR"/>
              <a:t>6.12.2021</a:t>
            </a:fld>
            <a:endParaRPr lang="tr-TR"/>
          </a:p>
        </p:txBody>
      </p:sp>
      <p:sp>
        <p:nvSpPr>
          <p:cNvPr id="5" name="Alt Bilgi Yer Tutucusu 4">
            <a:extLst>
              <a:ext uri="{FF2B5EF4-FFF2-40B4-BE49-F238E27FC236}">
                <a16:creationId xmlns:a16="http://schemas.microsoft.com/office/drawing/2014/main" id="{87F59B11-D4B8-644A-A983-FA3306D24AE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7F6BB27-3D8E-8542-9B7A-46374D600B5C}"/>
              </a:ext>
            </a:extLst>
          </p:cNvPr>
          <p:cNvSpPr>
            <a:spLocks noGrp="1"/>
          </p:cNvSpPr>
          <p:nvPr>
            <p:ph type="sldNum" sz="quarter" idx="12"/>
          </p:nvPr>
        </p:nvSpPr>
        <p:spPr/>
        <p:txBody>
          <a:bodyPr/>
          <a:lstStyle/>
          <a:p>
            <a:fld id="{05C98BD7-D3E3-8041-B981-701C7A516ECC}" type="slidenum">
              <a:rPr lang="tr-TR"/>
              <a:t>‹#›</a:t>
            </a:fld>
            <a:endParaRPr lang="tr-TR"/>
          </a:p>
        </p:txBody>
      </p:sp>
    </p:spTree>
    <p:extLst>
      <p:ext uri="{BB962C8B-B14F-4D97-AF65-F5344CB8AC3E}">
        <p14:creationId xmlns:p14="http://schemas.microsoft.com/office/powerpoint/2010/main" val="2215250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16B58C-8ABA-B646-B670-9CBAF120B479}"/>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564C53E6-B644-4340-B941-6F003E0ECE29}"/>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81548E9-64C8-3C45-92D7-4ABFF76A9F26}"/>
              </a:ext>
            </a:extLst>
          </p:cNvPr>
          <p:cNvSpPr>
            <a:spLocks noGrp="1"/>
          </p:cNvSpPr>
          <p:nvPr>
            <p:ph type="dt" sz="half" idx="10"/>
          </p:nvPr>
        </p:nvSpPr>
        <p:spPr/>
        <p:txBody>
          <a:bodyPr/>
          <a:lstStyle/>
          <a:p>
            <a:fld id="{26E7BDB6-7A26-9448-A132-2EF18F397D1C}" type="datetimeFigureOut">
              <a:rPr lang="tr-TR"/>
              <a:t>6.12.2021</a:t>
            </a:fld>
            <a:endParaRPr lang="tr-TR"/>
          </a:p>
        </p:txBody>
      </p:sp>
      <p:sp>
        <p:nvSpPr>
          <p:cNvPr id="5" name="Alt Bilgi Yer Tutucusu 4">
            <a:extLst>
              <a:ext uri="{FF2B5EF4-FFF2-40B4-BE49-F238E27FC236}">
                <a16:creationId xmlns:a16="http://schemas.microsoft.com/office/drawing/2014/main" id="{9A1B72BC-47DC-8C4A-9A96-D1239AA0E4E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AA1BB0-2280-384A-9116-35BDA74BDFC1}"/>
              </a:ext>
            </a:extLst>
          </p:cNvPr>
          <p:cNvSpPr>
            <a:spLocks noGrp="1"/>
          </p:cNvSpPr>
          <p:nvPr>
            <p:ph type="sldNum" sz="quarter" idx="12"/>
          </p:nvPr>
        </p:nvSpPr>
        <p:spPr/>
        <p:txBody>
          <a:bodyPr/>
          <a:lstStyle/>
          <a:p>
            <a:fld id="{05C98BD7-D3E3-8041-B981-701C7A516ECC}" type="slidenum">
              <a:rPr lang="tr-TR"/>
              <a:t>‹#›</a:t>
            </a:fld>
            <a:endParaRPr lang="tr-TR"/>
          </a:p>
        </p:txBody>
      </p:sp>
    </p:spTree>
    <p:extLst>
      <p:ext uri="{BB962C8B-B14F-4D97-AF65-F5344CB8AC3E}">
        <p14:creationId xmlns:p14="http://schemas.microsoft.com/office/powerpoint/2010/main" val="1591608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0FC29771-DF54-A745-BAFF-5AC798C172BB}"/>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8EB22780-BBD3-B749-BBA1-AC8460130D0E}"/>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8FF14ED-CA4C-E546-8F59-47702CD805FF}"/>
              </a:ext>
            </a:extLst>
          </p:cNvPr>
          <p:cNvSpPr>
            <a:spLocks noGrp="1"/>
          </p:cNvSpPr>
          <p:nvPr>
            <p:ph type="dt" sz="half" idx="10"/>
          </p:nvPr>
        </p:nvSpPr>
        <p:spPr/>
        <p:txBody>
          <a:bodyPr/>
          <a:lstStyle/>
          <a:p>
            <a:fld id="{26E7BDB6-7A26-9448-A132-2EF18F397D1C}" type="datetimeFigureOut">
              <a:rPr lang="tr-TR"/>
              <a:t>6.12.2021</a:t>
            </a:fld>
            <a:endParaRPr lang="tr-TR"/>
          </a:p>
        </p:txBody>
      </p:sp>
      <p:sp>
        <p:nvSpPr>
          <p:cNvPr id="5" name="Alt Bilgi Yer Tutucusu 4">
            <a:extLst>
              <a:ext uri="{FF2B5EF4-FFF2-40B4-BE49-F238E27FC236}">
                <a16:creationId xmlns:a16="http://schemas.microsoft.com/office/drawing/2014/main" id="{7D67E2F4-5B37-9E4F-B98C-1173583F5B9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C73E2DA-EA82-7A4A-B0BB-CBE0101F406A}"/>
              </a:ext>
            </a:extLst>
          </p:cNvPr>
          <p:cNvSpPr>
            <a:spLocks noGrp="1"/>
          </p:cNvSpPr>
          <p:nvPr>
            <p:ph type="sldNum" sz="quarter" idx="12"/>
          </p:nvPr>
        </p:nvSpPr>
        <p:spPr/>
        <p:txBody>
          <a:bodyPr/>
          <a:lstStyle/>
          <a:p>
            <a:fld id="{05C98BD7-D3E3-8041-B981-701C7A516ECC}" type="slidenum">
              <a:rPr lang="tr-TR"/>
              <a:t>‹#›</a:t>
            </a:fld>
            <a:endParaRPr lang="tr-TR"/>
          </a:p>
        </p:txBody>
      </p:sp>
    </p:spTree>
    <p:extLst>
      <p:ext uri="{BB962C8B-B14F-4D97-AF65-F5344CB8AC3E}">
        <p14:creationId xmlns:p14="http://schemas.microsoft.com/office/powerpoint/2010/main" val="2439223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4FC09EA-E273-FA4C-9905-C5198A07C41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13B1D56-F0AA-9A46-910A-AD0518BB7D6F}"/>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71BFC08-FD72-5342-99F5-0FDBF10AC4FE}"/>
              </a:ext>
            </a:extLst>
          </p:cNvPr>
          <p:cNvSpPr>
            <a:spLocks noGrp="1"/>
          </p:cNvSpPr>
          <p:nvPr>
            <p:ph type="dt" sz="half" idx="10"/>
          </p:nvPr>
        </p:nvSpPr>
        <p:spPr/>
        <p:txBody>
          <a:bodyPr/>
          <a:lstStyle/>
          <a:p>
            <a:fld id="{26E7BDB6-7A26-9448-A132-2EF18F397D1C}" type="datetimeFigureOut">
              <a:rPr lang="tr-TR"/>
              <a:t>6.12.2021</a:t>
            </a:fld>
            <a:endParaRPr lang="tr-TR"/>
          </a:p>
        </p:txBody>
      </p:sp>
      <p:sp>
        <p:nvSpPr>
          <p:cNvPr id="5" name="Alt Bilgi Yer Tutucusu 4">
            <a:extLst>
              <a:ext uri="{FF2B5EF4-FFF2-40B4-BE49-F238E27FC236}">
                <a16:creationId xmlns:a16="http://schemas.microsoft.com/office/drawing/2014/main" id="{A876421C-EBE6-5843-9C14-9CD51242A42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A2E8453-AB88-3F45-93C8-C49987F25C61}"/>
              </a:ext>
            </a:extLst>
          </p:cNvPr>
          <p:cNvSpPr>
            <a:spLocks noGrp="1"/>
          </p:cNvSpPr>
          <p:nvPr>
            <p:ph type="sldNum" sz="quarter" idx="12"/>
          </p:nvPr>
        </p:nvSpPr>
        <p:spPr/>
        <p:txBody>
          <a:bodyPr/>
          <a:lstStyle/>
          <a:p>
            <a:fld id="{05C98BD7-D3E3-8041-B981-701C7A516ECC}" type="slidenum">
              <a:rPr lang="tr-TR"/>
              <a:t>‹#›</a:t>
            </a:fld>
            <a:endParaRPr lang="tr-TR"/>
          </a:p>
        </p:txBody>
      </p:sp>
    </p:spTree>
    <p:extLst>
      <p:ext uri="{BB962C8B-B14F-4D97-AF65-F5344CB8AC3E}">
        <p14:creationId xmlns:p14="http://schemas.microsoft.com/office/powerpoint/2010/main" val="218136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6D8C8B-D23A-8441-BF6F-C7160F75A1C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AF156979-F6B3-734B-8C1E-922B953D80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3FAFFA36-B150-BD48-B4BF-7B35182477D1}"/>
              </a:ext>
            </a:extLst>
          </p:cNvPr>
          <p:cNvSpPr>
            <a:spLocks noGrp="1"/>
          </p:cNvSpPr>
          <p:nvPr>
            <p:ph type="dt" sz="half" idx="10"/>
          </p:nvPr>
        </p:nvSpPr>
        <p:spPr/>
        <p:txBody>
          <a:bodyPr/>
          <a:lstStyle/>
          <a:p>
            <a:fld id="{26E7BDB6-7A26-9448-A132-2EF18F397D1C}" type="datetimeFigureOut">
              <a:rPr lang="tr-TR"/>
              <a:t>6.12.2021</a:t>
            </a:fld>
            <a:endParaRPr lang="tr-TR"/>
          </a:p>
        </p:txBody>
      </p:sp>
      <p:sp>
        <p:nvSpPr>
          <p:cNvPr id="5" name="Alt Bilgi Yer Tutucusu 4">
            <a:extLst>
              <a:ext uri="{FF2B5EF4-FFF2-40B4-BE49-F238E27FC236}">
                <a16:creationId xmlns:a16="http://schemas.microsoft.com/office/drawing/2014/main" id="{0CBFE467-750E-164B-9C43-1A888A0082C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CAFCF98-B250-4D49-ACB3-106AE66C1F98}"/>
              </a:ext>
            </a:extLst>
          </p:cNvPr>
          <p:cNvSpPr>
            <a:spLocks noGrp="1"/>
          </p:cNvSpPr>
          <p:nvPr>
            <p:ph type="sldNum" sz="quarter" idx="12"/>
          </p:nvPr>
        </p:nvSpPr>
        <p:spPr/>
        <p:txBody>
          <a:bodyPr/>
          <a:lstStyle/>
          <a:p>
            <a:fld id="{05C98BD7-D3E3-8041-B981-701C7A516ECC}" type="slidenum">
              <a:rPr lang="tr-TR"/>
              <a:t>‹#›</a:t>
            </a:fld>
            <a:endParaRPr lang="tr-TR"/>
          </a:p>
        </p:txBody>
      </p:sp>
    </p:spTree>
    <p:extLst>
      <p:ext uri="{BB962C8B-B14F-4D97-AF65-F5344CB8AC3E}">
        <p14:creationId xmlns:p14="http://schemas.microsoft.com/office/powerpoint/2010/main" val="3838984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856FDF-6517-F042-BEB3-AFC4F8FF295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4AC1AEC-9AC8-5A46-94C5-EAB48B0FB02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07D1ED73-9803-3A44-A091-317C56034BD0}"/>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47FF4B08-08A2-904A-A04E-5CDAF00BF9F6}"/>
              </a:ext>
            </a:extLst>
          </p:cNvPr>
          <p:cNvSpPr>
            <a:spLocks noGrp="1"/>
          </p:cNvSpPr>
          <p:nvPr>
            <p:ph type="dt" sz="half" idx="10"/>
          </p:nvPr>
        </p:nvSpPr>
        <p:spPr/>
        <p:txBody>
          <a:bodyPr/>
          <a:lstStyle/>
          <a:p>
            <a:fld id="{26E7BDB6-7A26-9448-A132-2EF18F397D1C}" type="datetimeFigureOut">
              <a:rPr lang="tr-TR"/>
              <a:t>6.12.2021</a:t>
            </a:fld>
            <a:endParaRPr lang="tr-TR"/>
          </a:p>
        </p:txBody>
      </p:sp>
      <p:sp>
        <p:nvSpPr>
          <p:cNvPr id="6" name="Alt Bilgi Yer Tutucusu 5">
            <a:extLst>
              <a:ext uri="{FF2B5EF4-FFF2-40B4-BE49-F238E27FC236}">
                <a16:creationId xmlns:a16="http://schemas.microsoft.com/office/drawing/2014/main" id="{586DB798-8609-A44D-A90F-5EA8816FD8E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A7887B3-E6EE-E74D-928C-EE5DF429DFEE}"/>
              </a:ext>
            </a:extLst>
          </p:cNvPr>
          <p:cNvSpPr>
            <a:spLocks noGrp="1"/>
          </p:cNvSpPr>
          <p:nvPr>
            <p:ph type="sldNum" sz="quarter" idx="12"/>
          </p:nvPr>
        </p:nvSpPr>
        <p:spPr/>
        <p:txBody>
          <a:bodyPr/>
          <a:lstStyle/>
          <a:p>
            <a:fld id="{05C98BD7-D3E3-8041-B981-701C7A516ECC}" type="slidenum">
              <a:rPr lang="tr-TR"/>
              <a:t>‹#›</a:t>
            </a:fld>
            <a:endParaRPr lang="tr-TR"/>
          </a:p>
        </p:txBody>
      </p:sp>
    </p:spTree>
    <p:extLst>
      <p:ext uri="{BB962C8B-B14F-4D97-AF65-F5344CB8AC3E}">
        <p14:creationId xmlns:p14="http://schemas.microsoft.com/office/powerpoint/2010/main" val="3200614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4E6C80-528D-F641-9CE1-651B3A60156E}"/>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FB0EAB9-4A34-FB4E-990E-71452D57B0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510AAFC9-B0D4-C24A-8B45-F8DFDBF95C05}"/>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A958C696-4473-BD48-A866-DA25BDED7C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9A7D1E3C-57A6-C54D-A37F-5F547ABED5A5}"/>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07EB5C6B-FCDB-504E-9AF8-E14B47A5AA7D}"/>
              </a:ext>
            </a:extLst>
          </p:cNvPr>
          <p:cNvSpPr>
            <a:spLocks noGrp="1"/>
          </p:cNvSpPr>
          <p:nvPr>
            <p:ph type="dt" sz="half" idx="10"/>
          </p:nvPr>
        </p:nvSpPr>
        <p:spPr/>
        <p:txBody>
          <a:bodyPr/>
          <a:lstStyle/>
          <a:p>
            <a:fld id="{26E7BDB6-7A26-9448-A132-2EF18F397D1C}" type="datetimeFigureOut">
              <a:rPr lang="tr-TR"/>
              <a:t>6.12.2021</a:t>
            </a:fld>
            <a:endParaRPr lang="tr-TR"/>
          </a:p>
        </p:txBody>
      </p:sp>
      <p:sp>
        <p:nvSpPr>
          <p:cNvPr id="8" name="Alt Bilgi Yer Tutucusu 7">
            <a:extLst>
              <a:ext uri="{FF2B5EF4-FFF2-40B4-BE49-F238E27FC236}">
                <a16:creationId xmlns:a16="http://schemas.microsoft.com/office/drawing/2014/main" id="{3C6D3EF3-15FE-EA47-B10E-E691ECE0C0E4}"/>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F297F409-81B9-B543-861B-CD1FBD9D420C}"/>
              </a:ext>
            </a:extLst>
          </p:cNvPr>
          <p:cNvSpPr>
            <a:spLocks noGrp="1"/>
          </p:cNvSpPr>
          <p:nvPr>
            <p:ph type="sldNum" sz="quarter" idx="12"/>
          </p:nvPr>
        </p:nvSpPr>
        <p:spPr/>
        <p:txBody>
          <a:bodyPr/>
          <a:lstStyle/>
          <a:p>
            <a:fld id="{05C98BD7-D3E3-8041-B981-701C7A516ECC}" type="slidenum">
              <a:rPr lang="tr-TR"/>
              <a:t>‹#›</a:t>
            </a:fld>
            <a:endParaRPr lang="tr-TR"/>
          </a:p>
        </p:txBody>
      </p:sp>
    </p:spTree>
    <p:extLst>
      <p:ext uri="{BB962C8B-B14F-4D97-AF65-F5344CB8AC3E}">
        <p14:creationId xmlns:p14="http://schemas.microsoft.com/office/powerpoint/2010/main" val="2404474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443141-F416-8D4D-AF19-BCC4D29E7E66}"/>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E8B48303-76CB-1B4C-B092-DF2D68197C41}"/>
              </a:ext>
            </a:extLst>
          </p:cNvPr>
          <p:cNvSpPr>
            <a:spLocks noGrp="1"/>
          </p:cNvSpPr>
          <p:nvPr>
            <p:ph type="dt" sz="half" idx="10"/>
          </p:nvPr>
        </p:nvSpPr>
        <p:spPr/>
        <p:txBody>
          <a:bodyPr/>
          <a:lstStyle/>
          <a:p>
            <a:fld id="{26E7BDB6-7A26-9448-A132-2EF18F397D1C}" type="datetimeFigureOut">
              <a:rPr lang="tr-TR"/>
              <a:t>6.12.2021</a:t>
            </a:fld>
            <a:endParaRPr lang="tr-TR"/>
          </a:p>
        </p:txBody>
      </p:sp>
      <p:sp>
        <p:nvSpPr>
          <p:cNvPr id="4" name="Alt Bilgi Yer Tutucusu 3">
            <a:extLst>
              <a:ext uri="{FF2B5EF4-FFF2-40B4-BE49-F238E27FC236}">
                <a16:creationId xmlns:a16="http://schemas.microsoft.com/office/drawing/2014/main" id="{9FFC4411-22B5-B647-9F04-84F90448A32F}"/>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ADD0B6C4-479E-D342-A979-E59ECF8B40B1}"/>
              </a:ext>
            </a:extLst>
          </p:cNvPr>
          <p:cNvSpPr>
            <a:spLocks noGrp="1"/>
          </p:cNvSpPr>
          <p:nvPr>
            <p:ph type="sldNum" sz="quarter" idx="12"/>
          </p:nvPr>
        </p:nvSpPr>
        <p:spPr/>
        <p:txBody>
          <a:bodyPr/>
          <a:lstStyle/>
          <a:p>
            <a:fld id="{05C98BD7-D3E3-8041-B981-701C7A516ECC}" type="slidenum">
              <a:rPr lang="tr-TR"/>
              <a:t>‹#›</a:t>
            </a:fld>
            <a:endParaRPr lang="tr-TR"/>
          </a:p>
        </p:txBody>
      </p:sp>
    </p:spTree>
    <p:extLst>
      <p:ext uri="{BB962C8B-B14F-4D97-AF65-F5344CB8AC3E}">
        <p14:creationId xmlns:p14="http://schemas.microsoft.com/office/powerpoint/2010/main" val="1382135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9ED7EE4C-B8E9-5D40-B68B-3D8F07D19B3F}"/>
              </a:ext>
            </a:extLst>
          </p:cNvPr>
          <p:cNvSpPr>
            <a:spLocks noGrp="1"/>
          </p:cNvSpPr>
          <p:nvPr>
            <p:ph type="dt" sz="half" idx="10"/>
          </p:nvPr>
        </p:nvSpPr>
        <p:spPr/>
        <p:txBody>
          <a:bodyPr/>
          <a:lstStyle/>
          <a:p>
            <a:fld id="{26E7BDB6-7A26-9448-A132-2EF18F397D1C}" type="datetimeFigureOut">
              <a:rPr lang="tr-TR"/>
              <a:t>6.12.2021</a:t>
            </a:fld>
            <a:endParaRPr lang="tr-TR"/>
          </a:p>
        </p:txBody>
      </p:sp>
      <p:sp>
        <p:nvSpPr>
          <p:cNvPr id="3" name="Alt Bilgi Yer Tutucusu 2">
            <a:extLst>
              <a:ext uri="{FF2B5EF4-FFF2-40B4-BE49-F238E27FC236}">
                <a16:creationId xmlns:a16="http://schemas.microsoft.com/office/drawing/2014/main" id="{98DF6F73-E49D-AF42-9843-BFDB2A963FE5}"/>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38AE458D-B4CE-6B40-8E8E-F0D9F2658010}"/>
              </a:ext>
            </a:extLst>
          </p:cNvPr>
          <p:cNvSpPr>
            <a:spLocks noGrp="1"/>
          </p:cNvSpPr>
          <p:nvPr>
            <p:ph type="sldNum" sz="quarter" idx="12"/>
          </p:nvPr>
        </p:nvSpPr>
        <p:spPr/>
        <p:txBody>
          <a:bodyPr/>
          <a:lstStyle/>
          <a:p>
            <a:fld id="{05C98BD7-D3E3-8041-B981-701C7A516ECC}" type="slidenum">
              <a:rPr lang="tr-TR"/>
              <a:t>‹#›</a:t>
            </a:fld>
            <a:endParaRPr lang="tr-TR"/>
          </a:p>
        </p:txBody>
      </p:sp>
    </p:spTree>
    <p:extLst>
      <p:ext uri="{BB962C8B-B14F-4D97-AF65-F5344CB8AC3E}">
        <p14:creationId xmlns:p14="http://schemas.microsoft.com/office/powerpoint/2010/main" val="2449078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D9BA6E-A156-FC46-B369-020860DF1B5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4846637-16BF-A749-BB61-AB101B257C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A355A318-1D10-C54A-A5BF-0C04070132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168AA6F9-D415-9646-9B28-D2D9FE2336A4}"/>
              </a:ext>
            </a:extLst>
          </p:cNvPr>
          <p:cNvSpPr>
            <a:spLocks noGrp="1"/>
          </p:cNvSpPr>
          <p:nvPr>
            <p:ph type="dt" sz="half" idx="10"/>
          </p:nvPr>
        </p:nvSpPr>
        <p:spPr/>
        <p:txBody>
          <a:bodyPr/>
          <a:lstStyle/>
          <a:p>
            <a:fld id="{26E7BDB6-7A26-9448-A132-2EF18F397D1C}" type="datetimeFigureOut">
              <a:rPr lang="tr-TR"/>
              <a:t>6.12.2021</a:t>
            </a:fld>
            <a:endParaRPr lang="tr-TR"/>
          </a:p>
        </p:txBody>
      </p:sp>
      <p:sp>
        <p:nvSpPr>
          <p:cNvPr id="6" name="Alt Bilgi Yer Tutucusu 5">
            <a:extLst>
              <a:ext uri="{FF2B5EF4-FFF2-40B4-BE49-F238E27FC236}">
                <a16:creationId xmlns:a16="http://schemas.microsoft.com/office/drawing/2014/main" id="{33BC643E-7449-F041-8A2D-BCFB3EA75A2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A4F7DA4-3123-EC44-9584-CBB364C63F47}"/>
              </a:ext>
            </a:extLst>
          </p:cNvPr>
          <p:cNvSpPr>
            <a:spLocks noGrp="1"/>
          </p:cNvSpPr>
          <p:nvPr>
            <p:ph type="sldNum" sz="quarter" idx="12"/>
          </p:nvPr>
        </p:nvSpPr>
        <p:spPr/>
        <p:txBody>
          <a:bodyPr/>
          <a:lstStyle/>
          <a:p>
            <a:fld id="{05C98BD7-D3E3-8041-B981-701C7A516ECC}" type="slidenum">
              <a:rPr lang="tr-TR"/>
              <a:t>‹#›</a:t>
            </a:fld>
            <a:endParaRPr lang="tr-TR"/>
          </a:p>
        </p:txBody>
      </p:sp>
    </p:spTree>
    <p:extLst>
      <p:ext uri="{BB962C8B-B14F-4D97-AF65-F5344CB8AC3E}">
        <p14:creationId xmlns:p14="http://schemas.microsoft.com/office/powerpoint/2010/main" val="157260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D1E393-E08E-0B45-BB1C-B17EC41704F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D6F16D4F-0DAC-DE48-B80B-7320B3355F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71CEDC39-36B5-A249-B497-1953703F14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308F947-15BA-F345-BC17-91BB560702D1}"/>
              </a:ext>
            </a:extLst>
          </p:cNvPr>
          <p:cNvSpPr>
            <a:spLocks noGrp="1"/>
          </p:cNvSpPr>
          <p:nvPr>
            <p:ph type="dt" sz="half" idx="10"/>
          </p:nvPr>
        </p:nvSpPr>
        <p:spPr/>
        <p:txBody>
          <a:bodyPr/>
          <a:lstStyle/>
          <a:p>
            <a:fld id="{26E7BDB6-7A26-9448-A132-2EF18F397D1C}" type="datetimeFigureOut">
              <a:rPr lang="tr-TR"/>
              <a:t>6.12.2021</a:t>
            </a:fld>
            <a:endParaRPr lang="tr-TR"/>
          </a:p>
        </p:txBody>
      </p:sp>
      <p:sp>
        <p:nvSpPr>
          <p:cNvPr id="6" name="Alt Bilgi Yer Tutucusu 5">
            <a:extLst>
              <a:ext uri="{FF2B5EF4-FFF2-40B4-BE49-F238E27FC236}">
                <a16:creationId xmlns:a16="http://schemas.microsoft.com/office/drawing/2014/main" id="{BE232295-108B-744C-9654-C9A901BA212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4115DA7-A085-BD49-8DF9-DC4564E6399A}"/>
              </a:ext>
            </a:extLst>
          </p:cNvPr>
          <p:cNvSpPr>
            <a:spLocks noGrp="1"/>
          </p:cNvSpPr>
          <p:nvPr>
            <p:ph type="sldNum" sz="quarter" idx="12"/>
          </p:nvPr>
        </p:nvSpPr>
        <p:spPr/>
        <p:txBody>
          <a:bodyPr/>
          <a:lstStyle/>
          <a:p>
            <a:fld id="{05C98BD7-D3E3-8041-B981-701C7A516ECC}" type="slidenum">
              <a:rPr lang="tr-TR"/>
              <a:t>‹#›</a:t>
            </a:fld>
            <a:endParaRPr lang="tr-TR"/>
          </a:p>
        </p:txBody>
      </p:sp>
    </p:spTree>
    <p:extLst>
      <p:ext uri="{BB962C8B-B14F-4D97-AF65-F5344CB8AC3E}">
        <p14:creationId xmlns:p14="http://schemas.microsoft.com/office/powerpoint/2010/main" val="337329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E8CCFE44-A919-2749-B872-EED957932E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9D2D988-945E-C042-BA88-0E0F2FE068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FEC9B1F-FD43-A940-BBAE-924CBC361B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E7BDB6-7A26-9448-A132-2EF18F397D1C}" type="datetimeFigureOut">
              <a:rPr lang="tr-TR"/>
              <a:t>6.12.2021</a:t>
            </a:fld>
            <a:endParaRPr lang="tr-TR"/>
          </a:p>
        </p:txBody>
      </p:sp>
      <p:sp>
        <p:nvSpPr>
          <p:cNvPr id="5" name="Alt Bilgi Yer Tutucusu 4">
            <a:extLst>
              <a:ext uri="{FF2B5EF4-FFF2-40B4-BE49-F238E27FC236}">
                <a16:creationId xmlns:a16="http://schemas.microsoft.com/office/drawing/2014/main" id="{5F704822-EC67-594D-AC69-35EC843E90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AD143DD9-7676-C643-8D4D-A2DC1C5F51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C98BD7-D3E3-8041-B981-701C7A516ECC}" type="slidenum">
              <a:rPr lang="tr-TR"/>
              <a:t>‹#›</a:t>
            </a:fld>
            <a:endParaRPr lang="tr-TR"/>
          </a:p>
        </p:txBody>
      </p:sp>
    </p:spTree>
    <p:extLst>
      <p:ext uri="{BB962C8B-B14F-4D97-AF65-F5344CB8AC3E}">
        <p14:creationId xmlns:p14="http://schemas.microsoft.com/office/powerpoint/2010/main" val="2893891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8.xml" /></Relationships>
</file>

<file path=ppt/slides/_rels/slide20.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9.xml" /></Relationships>
</file>

<file path=ppt/slides/_rels/slide22.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4.sv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2">
            <a:extLst>
              <a:ext uri="{FF2B5EF4-FFF2-40B4-BE49-F238E27FC236}">
                <a16:creationId xmlns:a16="http://schemas.microsoft.com/office/drawing/2014/main" id="{4A86181A-7F67-4942-8BD8-2B1FCE5860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Metin kutusu 2">
            <a:extLst>
              <a:ext uri="{FF2B5EF4-FFF2-40B4-BE49-F238E27FC236}">
                <a16:creationId xmlns:a16="http://schemas.microsoft.com/office/drawing/2014/main" id="{B39E2824-DB17-7C4A-9C9B-A33A55038DD7}"/>
              </a:ext>
            </a:extLst>
          </p:cNvPr>
          <p:cNvSpPr txBox="1"/>
          <p:nvPr/>
        </p:nvSpPr>
        <p:spPr>
          <a:xfrm>
            <a:off x="2656051" y="0"/>
            <a:ext cx="6879897" cy="1323439"/>
          </a:xfrm>
          <a:prstGeom prst="rect">
            <a:avLst/>
          </a:prstGeom>
          <a:noFill/>
        </p:spPr>
        <p:txBody>
          <a:bodyPr wrap="square" rtlCol="0">
            <a:spAutoFit/>
          </a:bodyPr>
          <a:lstStyle/>
          <a:p>
            <a:pPr algn="l"/>
            <a:r>
              <a:rPr lang="tr-TR" sz="8000">
                <a:latin typeface="Matura MT Script Capitals" panose="02000000000000000000" pitchFamily="2" charset="0"/>
                <a:ea typeface="Matura MT Script Capitals" panose="02000000000000000000" pitchFamily="2" charset="0"/>
              </a:rPr>
              <a:t>SWEDEN</a:t>
            </a:r>
          </a:p>
        </p:txBody>
      </p:sp>
    </p:spTree>
    <p:extLst>
      <p:ext uri="{BB962C8B-B14F-4D97-AF65-F5344CB8AC3E}">
        <p14:creationId xmlns:p14="http://schemas.microsoft.com/office/powerpoint/2010/main" val="3116515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6BE3EDB0-46F1-514C-9D44-39C6EA5138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548346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6">
            <a:extLst>
              <a:ext uri="{FF2B5EF4-FFF2-40B4-BE49-F238E27FC236}">
                <a16:creationId xmlns:a16="http://schemas.microsoft.com/office/drawing/2014/main" id="{02A82956-218F-3A4A-BB93-3F0CDAD413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3239"/>
          </a:xfrm>
          <a:prstGeom prst="rect">
            <a:avLst/>
          </a:prstGeom>
        </p:spPr>
      </p:pic>
      <p:sp>
        <p:nvSpPr>
          <p:cNvPr id="2" name="Metin kutusu 1">
            <a:extLst>
              <a:ext uri="{FF2B5EF4-FFF2-40B4-BE49-F238E27FC236}">
                <a16:creationId xmlns:a16="http://schemas.microsoft.com/office/drawing/2014/main" id="{85E9CD2C-8CB6-664B-8857-AEB6022176B3}"/>
              </a:ext>
            </a:extLst>
          </p:cNvPr>
          <p:cNvSpPr txBox="1"/>
          <p:nvPr/>
        </p:nvSpPr>
        <p:spPr>
          <a:xfrm>
            <a:off x="204107" y="2815193"/>
            <a:ext cx="11987893" cy="923330"/>
          </a:xfrm>
          <a:prstGeom prst="rect">
            <a:avLst/>
          </a:prstGeom>
          <a:solidFill>
            <a:schemeClr val="bg1"/>
          </a:solidFill>
        </p:spPr>
        <p:txBody>
          <a:bodyPr wrap="square" rtlCol="0">
            <a:spAutoFit/>
          </a:bodyPr>
          <a:lstStyle/>
          <a:p>
            <a:pPr algn="l"/>
            <a:r>
              <a:rPr lang="tr-TR" sz="5400">
                <a:solidFill>
                  <a:srgbClr val="FF0000"/>
                </a:solidFill>
                <a:latin typeface="Lucida Calligraphy" panose="02000000000000000000" pitchFamily="2" charset="0"/>
                <a:ea typeface="Lucida Calligraphy" panose="02000000000000000000" pitchFamily="2" charset="0"/>
              </a:rPr>
              <a:t>PLACES TO VISIT IN SWEDEN</a:t>
            </a:r>
          </a:p>
        </p:txBody>
      </p:sp>
    </p:spTree>
    <p:extLst>
      <p:ext uri="{BB962C8B-B14F-4D97-AF65-F5344CB8AC3E}">
        <p14:creationId xmlns:p14="http://schemas.microsoft.com/office/powerpoint/2010/main" val="2757856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7092DA74-B815-394A-A33D-09461ECCE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5" name="Metin kutusu 4">
            <a:extLst>
              <a:ext uri="{FF2B5EF4-FFF2-40B4-BE49-F238E27FC236}">
                <a16:creationId xmlns:a16="http://schemas.microsoft.com/office/drawing/2014/main" id="{4956AEC8-A559-974C-A375-C90899331423}"/>
              </a:ext>
            </a:extLst>
          </p:cNvPr>
          <p:cNvSpPr txBox="1"/>
          <p:nvPr/>
        </p:nvSpPr>
        <p:spPr>
          <a:xfrm>
            <a:off x="8168367" y="6211668"/>
            <a:ext cx="4671827" cy="646331"/>
          </a:xfrm>
          <a:prstGeom prst="rect">
            <a:avLst/>
          </a:prstGeom>
          <a:noFill/>
        </p:spPr>
        <p:txBody>
          <a:bodyPr wrap="square" rtlCol="0">
            <a:spAutoFit/>
          </a:bodyPr>
          <a:lstStyle/>
          <a:p>
            <a:pPr algn="l"/>
            <a:r>
              <a:rPr lang="tr-TR" sz="3600">
                <a:solidFill>
                  <a:schemeClr val="bg1"/>
                </a:solidFill>
                <a:latin typeface="Amasis MT Pro" panose="02040504050005020304" pitchFamily="18" charset="0"/>
              </a:rPr>
              <a:t>VASA MUSEUM</a:t>
            </a:r>
          </a:p>
        </p:txBody>
      </p:sp>
    </p:spTree>
    <p:extLst>
      <p:ext uri="{BB962C8B-B14F-4D97-AF65-F5344CB8AC3E}">
        <p14:creationId xmlns:p14="http://schemas.microsoft.com/office/powerpoint/2010/main" val="3443320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811C6203-2120-6E48-A9BA-A3AC543E8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Metin kutusu 4">
            <a:extLst>
              <a:ext uri="{FF2B5EF4-FFF2-40B4-BE49-F238E27FC236}">
                <a16:creationId xmlns:a16="http://schemas.microsoft.com/office/drawing/2014/main" id="{FC698F95-20A1-D744-8D5A-DF20148C4391}"/>
              </a:ext>
            </a:extLst>
          </p:cNvPr>
          <p:cNvSpPr txBox="1"/>
          <p:nvPr/>
        </p:nvSpPr>
        <p:spPr>
          <a:xfrm>
            <a:off x="6479845" y="6273225"/>
            <a:ext cx="6694344" cy="584775"/>
          </a:xfrm>
          <a:prstGeom prst="rect">
            <a:avLst/>
          </a:prstGeom>
          <a:noFill/>
        </p:spPr>
        <p:txBody>
          <a:bodyPr wrap="square" rtlCol="0">
            <a:spAutoFit/>
          </a:bodyPr>
          <a:lstStyle/>
          <a:p>
            <a:pPr algn="l"/>
            <a:r>
              <a:rPr lang="tr-TR" sz="3200">
                <a:solidFill>
                  <a:schemeClr val="bg1"/>
                </a:solidFill>
                <a:latin typeface="Amasis MT Pro" panose="02040504050005020304" pitchFamily="18" charset="0"/>
              </a:rPr>
              <a:t>GOTHENBURG ACHIPELAGO</a:t>
            </a:r>
          </a:p>
        </p:txBody>
      </p:sp>
    </p:spTree>
    <p:extLst>
      <p:ext uri="{BB962C8B-B14F-4D97-AF65-F5344CB8AC3E}">
        <p14:creationId xmlns:p14="http://schemas.microsoft.com/office/powerpoint/2010/main" val="2722583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55EBA338-323F-7D47-A2D1-E32DF71B36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Metin kutusu 4">
            <a:extLst>
              <a:ext uri="{FF2B5EF4-FFF2-40B4-BE49-F238E27FC236}">
                <a16:creationId xmlns:a16="http://schemas.microsoft.com/office/drawing/2014/main" id="{EA4D5F76-5C01-0946-B55C-02A2EA4DBF2A}"/>
              </a:ext>
            </a:extLst>
          </p:cNvPr>
          <p:cNvSpPr txBox="1"/>
          <p:nvPr/>
        </p:nvSpPr>
        <p:spPr>
          <a:xfrm>
            <a:off x="8428141" y="6273225"/>
            <a:ext cx="3911064" cy="584775"/>
          </a:xfrm>
          <a:prstGeom prst="rect">
            <a:avLst/>
          </a:prstGeom>
          <a:noFill/>
        </p:spPr>
        <p:txBody>
          <a:bodyPr wrap="square" rtlCol="0">
            <a:spAutoFit/>
          </a:bodyPr>
          <a:lstStyle/>
          <a:p>
            <a:pPr algn="l"/>
            <a:r>
              <a:rPr lang="tr-TR" sz="3200">
                <a:solidFill>
                  <a:schemeClr val="bg1"/>
                </a:solidFill>
                <a:latin typeface="Amasis MT Pro" panose="02040504050005020304" pitchFamily="18" charset="0"/>
              </a:rPr>
              <a:t>ORESUND BRIDGE</a:t>
            </a:r>
          </a:p>
        </p:txBody>
      </p:sp>
    </p:spTree>
    <p:extLst>
      <p:ext uri="{BB962C8B-B14F-4D97-AF65-F5344CB8AC3E}">
        <p14:creationId xmlns:p14="http://schemas.microsoft.com/office/powerpoint/2010/main" val="2650703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2">
            <a:extLst>
              <a:ext uri="{FF2B5EF4-FFF2-40B4-BE49-F238E27FC236}">
                <a16:creationId xmlns:a16="http://schemas.microsoft.com/office/drawing/2014/main" id="{30B3CCAC-38B6-AD44-A06B-DC303E285C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3" name="Metin kutusu 2">
            <a:extLst>
              <a:ext uri="{FF2B5EF4-FFF2-40B4-BE49-F238E27FC236}">
                <a16:creationId xmlns:a16="http://schemas.microsoft.com/office/drawing/2014/main" id="{D33A31E7-94F4-0443-B87F-D90EF94CA1E2}"/>
              </a:ext>
            </a:extLst>
          </p:cNvPr>
          <p:cNvSpPr txBox="1"/>
          <p:nvPr/>
        </p:nvSpPr>
        <p:spPr>
          <a:xfrm>
            <a:off x="9188902" y="6273224"/>
            <a:ext cx="3539961" cy="584775"/>
          </a:xfrm>
          <a:prstGeom prst="rect">
            <a:avLst/>
          </a:prstGeom>
          <a:noFill/>
        </p:spPr>
        <p:txBody>
          <a:bodyPr wrap="square" rtlCol="0">
            <a:spAutoFit/>
          </a:bodyPr>
          <a:lstStyle/>
          <a:p>
            <a:pPr algn="l"/>
            <a:r>
              <a:rPr lang="tr-TR" sz="3200">
                <a:solidFill>
                  <a:schemeClr val="bg1"/>
                </a:solidFill>
                <a:latin typeface="Amasis MT Pro" panose="02040504050005020304" pitchFamily="18" charset="0"/>
              </a:rPr>
              <a:t>GØTA CANAL</a:t>
            </a:r>
          </a:p>
        </p:txBody>
      </p:sp>
    </p:spTree>
    <p:extLst>
      <p:ext uri="{BB962C8B-B14F-4D97-AF65-F5344CB8AC3E}">
        <p14:creationId xmlns:p14="http://schemas.microsoft.com/office/powerpoint/2010/main" val="1758448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2">
            <a:extLst>
              <a:ext uri="{FF2B5EF4-FFF2-40B4-BE49-F238E27FC236}">
                <a16:creationId xmlns:a16="http://schemas.microsoft.com/office/drawing/2014/main" id="{ECBE6C17-4637-3E45-A921-EF494CBC71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Metin kutusu 2">
            <a:extLst>
              <a:ext uri="{FF2B5EF4-FFF2-40B4-BE49-F238E27FC236}">
                <a16:creationId xmlns:a16="http://schemas.microsoft.com/office/drawing/2014/main" id="{28B00C28-E9B3-0641-A96C-F0551CB361FF}"/>
              </a:ext>
            </a:extLst>
          </p:cNvPr>
          <p:cNvSpPr txBox="1"/>
          <p:nvPr/>
        </p:nvSpPr>
        <p:spPr>
          <a:xfrm>
            <a:off x="6257182" y="6099463"/>
            <a:ext cx="6174798" cy="584775"/>
          </a:xfrm>
          <a:prstGeom prst="rect">
            <a:avLst/>
          </a:prstGeom>
          <a:noFill/>
        </p:spPr>
        <p:txBody>
          <a:bodyPr wrap="square" rtlCol="0">
            <a:spAutoFit/>
          </a:bodyPr>
          <a:lstStyle/>
          <a:p>
            <a:pPr algn="l"/>
            <a:r>
              <a:rPr lang="tr-TR" sz="3200">
                <a:solidFill>
                  <a:schemeClr val="bg1"/>
                </a:solidFill>
                <a:latin typeface="Amasis MT Pro" panose="02040504050005020304" pitchFamily="18" charset="0"/>
              </a:rPr>
              <a:t>LISEBERG AMUSEMENT PARK</a:t>
            </a:r>
          </a:p>
        </p:txBody>
      </p:sp>
    </p:spTree>
    <p:extLst>
      <p:ext uri="{BB962C8B-B14F-4D97-AF65-F5344CB8AC3E}">
        <p14:creationId xmlns:p14="http://schemas.microsoft.com/office/powerpoint/2010/main" val="2281470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4129711E-63C8-CE4D-A8DE-47D60C3D24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1999" cy="6857999"/>
          </a:xfrm>
        </p:spPr>
      </p:pic>
      <p:sp>
        <p:nvSpPr>
          <p:cNvPr id="5" name="Metin kutusu 4">
            <a:extLst>
              <a:ext uri="{FF2B5EF4-FFF2-40B4-BE49-F238E27FC236}">
                <a16:creationId xmlns:a16="http://schemas.microsoft.com/office/drawing/2014/main" id="{29445EF3-3E5A-AA41-9604-33373C6B42B0}"/>
              </a:ext>
            </a:extLst>
          </p:cNvPr>
          <p:cNvSpPr txBox="1"/>
          <p:nvPr/>
        </p:nvSpPr>
        <p:spPr>
          <a:xfrm>
            <a:off x="3748149" y="291686"/>
            <a:ext cx="3948174" cy="769441"/>
          </a:xfrm>
          <a:prstGeom prst="rect">
            <a:avLst/>
          </a:prstGeom>
          <a:noFill/>
        </p:spPr>
        <p:txBody>
          <a:bodyPr wrap="square" rtlCol="0">
            <a:spAutoFit/>
          </a:bodyPr>
          <a:lstStyle/>
          <a:p>
            <a:pPr algn="l"/>
            <a:r>
              <a:rPr lang="tr-TR" sz="4400">
                <a:solidFill>
                  <a:schemeClr val="bg2"/>
                </a:solidFill>
              </a:rPr>
              <a:t>SWEDISH FOOD</a:t>
            </a:r>
          </a:p>
        </p:txBody>
      </p:sp>
    </p:spTree>
    <p:extLst>
      <p:ext uri="{BB962C8B-B14F-4D97-AF65-F5344CB8AC3E}">
        <p14:creationId xmlns:p14="http://schemas.microsoft.com/office/powerpoint/2010/main" val="60538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4227DEC1-086C-0047-A8DE-B57688BA1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109" y="1165060"/>
            <a:ext cx="6096000" cy="4178837"/>
          </a:xfrm>
          <a:prstGeom prst="rect">
            <a:avLst/>
          </a:prstGeom>
        </p:spPr>
      </p:pic>
      <p:sp>
        <p:nvSpPr>
          <p:cNvPr id="6" name="Metin kutusu 5">
            <a:extLst>
              <a:ext uri="{FF2B5EF4-FFF2-40B4-BE49-F238E27FC236}">
                <a16:creationId xmlns:a16="http://schemas.microsoft.com/office/drawing/2014/main" id="{A003AC47-F356-BD45-B517-46FC7C28AE14}"/>
              </a:ext>
            </a:extLst>
          </p:cNvPr>
          <p:cNvSpPr txBox="1"/>
          <p:nvPr/>
        </p:nvSpPr>
        <p:spPr>
          <a:xfrm>
            <a:off x="5180981" y="4290332"/>
            <a:ext cx="1828800" cy="523220"/>
          </a:xfrm>
          <a:prstGeom prst="rect">
            <a:avLst/>
          </a:prstGeom>
          <a:noFill/>
        </p:spPr>
        <p:txBody>
          <a:bodyPr wrap="square" rtlCol="0">
            <a:spAutoFit/>
          </a:bodyPr>
          <a:lstStyle/>
          <a:p>
            <a:pPr algn="l"/>
            <a:endParaRPr lang="tr-TR" sz="2800">
              <a:latin typeface="Cavolini" panose="03000502040302020204" pitchFamily="66" charset="0"/>
              <a:cs typeface="Cavolini" panose="03000502040302020204" pitchFamily="66" charset="0"/>
            </a:endParaRPr>
          </a:p>
        </p:txBody>
      </p:sp>
      <p:sp>
        <p:nvSpPr>
          <p:cNvPr id="3" name="İçerik Yer Tutucusu 2">
            <a:extLst>
              <a:ext uri="{FF2B5EF4-FFF2-40B4-BE49-F238E27FC236}">
                <a16:creationId xmlns:a16="http://schemas.microsoft.com/office/drawing/2014/main" id="{B102355D-AADA-504E-B5D4-83D4829B12A8}"/>
              </a:ext>
            </a:extLst>
          </p:cNvPr>
          <p:cNvSpPr>
            <a:spLocks noGrp="1"/>
          </p:cNvSpPr>
          <p:nvPr>
            <p:ph idx="1"/>
          </p:nvPr>
        </p:nvSpPr>
        <p:spPr>
          <a:xfrm>
            <a:off x="6537860" y="1446677"/>
            <a:ext cx="5654140" cy="4351338"/>
          </a:xfrm>
        </p:spPr>
        <p:txBody>
          <a:bodyPr>
            <a:normAutofit/>
          </a:bodyPr>
          <a:lstStyle/>
          <a:p>
            <a:pPr marL="0" indent="0">
              <a:buNone/>
            </a:pPr>
            <a:r>
              <a:rPr lang="tr-TR"/>
              <a:t>Raggmunk is served with pancakes and bacon made from grated or ground potatoes, flour and eggs, topped with onions and garlic. It is considered one of the most popular local dishes with the flavor of the balanced mixture of salt and oil. In fact, you will encounter a kind of potato pancake.</a:t>
            </a:r>
          </a:p>
        </p:txBody>
      </p:sp>
      <p:sp>
        <p:nvSpPr>
          <p:cNvPr id="5" name="Metin kutusu 4">
            <a:extLst>
              <a:ext uri="{FF2B5EF4-FFF2-40B4-BE49-F238E27FC236}">
                <a16:creationId xmlns:a16="http://schemas.microsoft.com/office/drawing/2014/main" id="{9F0572E4-2F1A-ED47-868F-10E37C66C0EA}"/>
              </a:ext>
            </a:extLst>
          </p:cNvPr>
          <p:cNvSpPr txBox="1"/>
          <p:nvPr/>
        </p:nvSpPr>
        <p:spPr>
          <a:xfrm>
            <a:off x="1733796" y="311549"/>
            <a:ext cx="3447185" cy="646331"/>
          </a:xfrm>
          <a:prstGeom prst="rect">
            <a:avLst/>
          </a:prstGeom>
          <a:noFill/>
        </p:spPr>
        <p:txBody>
          <a:bodyPr wrap="square" rtlCol="0">
            <a:spAutoFit/>
          </a:bodyPr>
          <a:lstStyle/>
          <a:p>
            <a:pPr algn="l"/>
            <a:r>
              <a:rPr lang="tr-TR" sz="3600">
                <a:solidFill>
                  <a:schemeClr val="accent1"/>
                </a:solidFill>
                <a:latin typeface="Cavolini" panose="03000502040302020204" pitchFamily="66" charset="0"/>
                <a:cs typeface="Cavolini" panose="03000502040302020204" pitchFamily="66" charset="0"/>
              </a:rPr>
              <a:t>RAGGMUNK</a:t>
            </a:r>
          </a:p>
        </p:txBody>
      </p:sp>
    </p:spTree>
    <p:extLst>
      <p:ext uri="{BB962C8B-B14F-4D97-AF65-F5344CB8AC3E}">
        <p14:creationId xmlns:p14="http://schemas.microsoft.com/office/powerpoint/2010/main" val="73812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25B7071D-8D0C-FF41-9EEC-86473D889C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178" y="1647987"/>
            <a:ext cx="6275737" cy="3733800"/>
          </a:xfrm>
          <a:prstGeom prst="rect">
            <a:avLst/>
          </a:prstGeom>
        </p:spPr>
      </p:pic>
      <p:sp>
        <p:nvSpPr>
          <p:cNvPr id="5" name="Metin kutusu 4">
            <a:extLst>
              <a:ext uri="{FF2B5EF4-FFF2-40B4-BE49-F238E27FC236}">
                <a16:creationId xmlns:a16="http://schemas.microsoft.com/office/drawing/2014/main" id="{DF6BB1E9-C950-7A46-BD20-B49BF317C2AC}"/>
              </a:ext>
            </a:extLst>
          </p:cNvPr>
          <p:cNvSpPr txBox="1"/>
          <p:nvPr/>
        </p:nvSpPr>
        <p:spPr>
          <a:xfrm>
            <a:off x="322178" y="199843"/>
            <a:ext cx="6567673" cy="646331"/>
          </a:xfrm>
          <a:prstGeom prst="rect">
            <a:avLst/>
          </a:prstGeom>
          <a:noFill/>
        </p:spPr>
        <p:txBody>
          <a:bodyPr wrap="square" rtlCol="0">
            <a:spAutoFit/>
          </a:bodyPr>
          <a:lstStyle/>
          <a:p>
            <a:pPr algn="l"/>
            <a:r>
              <a:rPr lang="tr-TR" sz="3600">
                <a:solidFill>
                  <a:schemeClr val="accent6">
                    <a:lumMod val="75000"/>
                  </a:schemeClr>
                </a:solidFill>
                <a:latin typeface="Cavolini" panose="03000502040302020204" pitchFamily="66" charset="0"/>
                <a:cs typeface="Cavolini" panose="03000502040302020204" pitchFamily="66" charset="0"/>
              </a:rPr>
              <a:t>Pea Soup and Pancakes</a:t>
            </a:r>
          </a:p>
        </p:txBody>
      </p:sp>
      <p:sp>
        <p:nvSpPr>
          <p:cNvPr id="2" name="Metin kutusu 1">
            <a:extLst>
              <a:ext uri="{FF2B5EF4-FFF2-40B4-BE49-F238E27FC236}">
                <a16:creationId xmlns:a16="http://schemas.microsoft.com/office/drawing/2014/main" id="{D1997378-94B6-6145-BA83-90B18D459A4F}"/>
              </a:ext>
            </a:extLst>
          </p:cNvPr>
          <p:cNvSpPr txBox="1"/>
          <p:nvPr/>
        </p:nvSpPr>
        <p:spPr>
          <a:xfrm>
            <a:off x="6883111" y="674400"/>
            <a:ext cx="4986711" cy="5509200"/>
          </a:xfrm>
          <a:prstGeom prst="rect">
            <a:avLst/>
          </a:prstGeom>
          <a:noFill/>
        </p:spPr>
        <p:txBody>
          <a:bodyPr wrap="square" rtlCol="0">
            <a:spAutoFit/>
          </a:bodyPr>
          <a:lstStyle/>
          <a:p>
            <a:pPr algn="ctr"/>
            <a:r>
              <a:rPr lang="tr-TR" sz="3200">
                <a:latin typeface="Amasis MT Pro" panose="02040504050005020304" pitchFamily="18" charset="0"/>
              </a:rPr>
              <a:t> Don’t be surprised, though, if you find that most restaurants serve pea soup on Thursdays. II. This soup, which has been a part of an ongoing tradition since World War II, is one of the unique flavors in the country and is served with such delicious pancakes on the side.</a:t>
            </a:r>
          </a:p>
        </p:txBody>
      </p:sp>
    </p:spTree>
    <p:extLst>
      <p:ext uri="{BB962C8B-B14F-4D97-AF65-F5344CB8AC3E}">
        <p14:creationId xmlns:p14="http://schemas.microsoft.com/office/powerpoint/2010/main" val="2634236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08F6D8E7-EFA0-4443-BDDF-DE3E04494348}"/>
              </a:ext>
            </a:extLst>
          </p:cNvPr>
          <p:cNvSpPr txBox="1"/>
          <p:nvPr/>
        </p:nvSpPr>
        <p:spPr>
          <a:xfrm>
            <a:off x="5255202" y="2518311"/>
            <a:ext cx="1828800" cy="1828800"/>
          </a:xfrm>
          <a:prstGeom prst="rect">
            <a:avLst/>
          </a:prstGeom>
          <a:noFill/>
        </p:spPr>
        <p:txBody>
          <a:bodyPr wrap="square" rtlCol="0">
            <a:spAutoFit/>
          </a:bodyPr>
          <a:lstStyle/>
          <a:p>
            <a:pPr algn="l"/>
            <a:endParaRPr lang="tr-TR"/>
          </a:p>
        </p:txBody>
      </p:sp>
      <p:pic>
        <p:nvPicPr>
          <p:cNvPr id="9" name="Resim 9">
            <a:extLst>
              <a:ext uri="{FF2B5EF4-FFF2-40B4-BE49-F238E27FC236}">
                <a16:creationId xmlns:a16="http://schemas.microsoft.com/office/drawing/2014/main" id="{79D8BE70-BD0B-1847-AB74-C4E1CAF789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37491" y="1323439"/>
            <a:ext cx="4073961" cy="4873625"/>
          </a:xfrm>
        </p:spPr>
      </p:pic>
      <p:sp>
        <p:nvSpPr>
          <p:cNvPr id="12" name="Metin kutusu 11">
            <a:extLst>
              <a:ext uri="{FF2B5EF4-FFF2-40B4-BE49-F238E27FC236}">
                <a16:creationId xmlns:a16="http://schemas.microsoft.com/office/drawing/2014/main" id="{76B7DEDF-5A36-D847-AF9E-DBE36C57D5CA}"/>
              </a:ext>
            </a:extLst>
          </p:cNvPr>
          <p:cNvSpPr txBox="1"/>
          <p:nvPr/>
        </p:nvSpPr>
        <p:spPr>
          <a:xfrm>
            <a:off x="112251" y="0"/>
            <a:ext cx="10285902" cy="1323439"/>
          </a:xfrm>
          <a:prstGeom prst="rect">
            <a:avLst/>
          </a:prstGeom>
          <a:noFill/>
        </p:spPr>
        <p:txBody>
          <a:bodyPr wrap="square" rtlCol="0">
            <a:spAutoFit/>
          </a:bodyPr>
          <a:lstStyle/>
          <a:p>
            <a:pPr algn="l"/>
            <a:r>
              <a:rPr lang="tr-TR" sz="8000">
                <a:solidFill>
                  <a:schemeClr val="accent4">
                    <a:lumMod val="40000"/>
                    <a:lumOff val="60000"/>
                  </a:schemeClr>
                </a:solidFill>
                <a:latin typeface="Algerian" pitchFamily="82" charset="0"/>
              </a:rPr>
              <a:t>Where is sweden?</a:t>
            </a:r>
          </a:p>
        </p:txBody>
      </p:sp>
      <p:sp>
        <p:nvSpPr>
          <p:cNvPr id="2" name="Metin kutusu 1">
            <a:extLst>
              <a:ext uri="{FF2B5EF4-FFF2-40B4-BE49-F238E27FC236}">
                <a16:creationId xmlns:a16="http://schemas.microsoft.com/office/drawing/2014/main" id="{F270A55F-DD54-AB4A-A089-6C463A562C64}"/>
              </a:ext>
            </a:extLst>
          </p:cNvPr>
          <p:cNvSpPr txBox="1"/>
          <p:nvPr/>
        </p:nvSpPr>
        <p:spPr>
          <a:xfrm>
            <a:off x="408214" y="2151727"/>
            <a:ext cx="6416015" cy="2554545"/>
          </a:xfrm>
          <a:prstGeom prst="rect">
            <a:avLst/>
          </a:prstGeom>
          <a:noFill/>
        </p:spPr>
        <p:txBody>
          <a:bodyPr wrap="square" rtlCol="0">
            <a:spAutoFit/>
          </a:bodyPr>
          <a:lstStyle/>
          <a:p>
            <a:pPr algn="l"/>
            <a:r>
              <a:rPr lang="tr-TR" sz="3200"/>
              <a:t>It is a country located on the Scandinavian peninsula in Northern Europe. The country’s border neighbors are Norway to the west and north, and Finland to the east.</a:t>
            </a:r>
          </a:p>
        </p:txBody>
      </p:sp>
    </p:spTree>
    <p:extLst>
      <p:ext uri="{BB962C8B-B14F-4D97-AF65-F5344CB8AC3E}">
        <p14:creationId xmlns:p14="http://schemas.microsoft.com/office/powerpoint/2010/main" val="820933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49324FE-33AC-6941-8C33-436C5F1793D6}"/>
              </a:ext>
            </a:extLst>
          </p:cNvPr>
          <p:cNvSpPr>
            <a:spLocks noGrp="1"/>
          </p:cNvSpPr>
          <p:nvPr>
            <p:ph idx="1"/>
          </p:nvPr>
        </p:nvSpPr>
        <p:spPr>
          <a:xfrm>
            <a:off x="6694219" y="757557"/>
            <a:ext cx="5497781" cy="5065559"/>
          </a:xfrm>
        </p:spPr>
        <p:txBody>
          <a:bodyPr>
            <a:normAutofit/>
          </a:bodyPr>
          <a:lstStyle/>
          <a:p>
            <a:pPr algn="ctr"/>
            <a:r>
              <a:rPr lang="tr-TR" sz="3200">
                <a:latin typeface="Cavolini" panose="03000502040302020204" pitchFamily="66" charset="0"/>
                <a:cs typeface="Cavolini" panose="03000502040302020204" pitchFamily="66" charset="0"/>
              </a:rPr>
              <a:t>Wallenbergare is actually a meat pie made with ground beef and eggs covered in cream. Served with mashed potatoes and peas, Wallenbergare can be counted as one of the must-try flavors in Sweden.</a:t>
            </a:r>
          </a:p>
        </p:txBody>
      </p:sp>
      <p:pic>
        <p:nvPicPr>
          <p:cNvPr id="4" name="Resim 4">
            <a:extLst>
              <a:ext uri="{FF2B5EF4-FFF2-40B4-BE49-F238E27FC236}">
                <a16:creationId xmlns:a16="http://schemas.microsoft.com/office/drawing/2014/main" id="{E03EF67F-D30D-9C42-A07E-C5C00860E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51" y="1276350"/>
            <a:ext cx="6694219" cy="4305300"/>
          </a:xfrm>
          <a:prstGeom prst="rect">
            <a:avLst/>
          </a:prstGeom>
        </p:spPr>
      </p:pic>
      <p:sp>
        <p:nvSpPr>
          <p:cNvPr id="5" name="Metin kutusu 4">
            <a:extLst>
              <a:ext uri="{FF2B5EF4-FFF2-40B4-BE49-F238E27FC236}">
                <a16:creationId xmlns:a16="http://schemas.microsoft.com/office/drawing/2014/main" id="{A5482417-D2FA-2A45-AF2D-A13B762F39A3}"/>
              </a:ext>
            </a:extLst>
          </p:cNvPr>
          <p:cNvSpPr txBox="1"/>
          <p:nvPr/>
        </p:nvSpPr>
        <p:spPr>
          <a:xfrm>
            <a:off x="1270969" y="370622"/>
            <a:ext cx="4337833" cy="646331"/>
          </a:xfrm>
          <a:prstGeom prst="rect">
            <a:avLst/>
          </a:prstGeom>
          <a:noFill/>
        </p:spPr>
        <p:txBody>
          <a:bodyPr wrap="square" rtlCol="0">
            <a:spAutoFit/>
          </a:bodyPr>
          <a:lstStyle/>
          <a:p>
            <a:pPr algn="l"/>
            <a:r>
              <a:rPr lang="tr-TR" sz="3600">
                <a:solidFill>
                  <a:srgbClr val="FF0000"/>
                </a:solidFill>
                <a:latin typeface="Amasis MT Pro" panose="02040504050005020304" pitchFamily="18" charset="0"/>
              </a:rPr>
              <a:t>WALLENBERGARE</a:t>
            </a:r>
          </a:p>
        </p:txBody>
      </p:sp>
    </p:spTree>
    <p:extLst>
      <p:ext uri="{BB962C8B-B14F-4D97-AF65-F5344CB8AC3E}">
        <p14:creationId xmlns:p14="http://schemas.microsoft.com/office/powerpoint/2010/main" val="3043427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C22B39E9-C08A-5C42-9585-F3562AFC8C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30" y="1631021"/>
            <a:ext cx="6096000" cy="4305300"/>
          </a:xfrm>
          <a:prstGeom prst="rect">
            <a:avLst/>
          </a:prstGeom>
        </p:spPr>
      </p:pic>
      <p:sp>
        <p:nvSpPr>
          <p:cNvPr id="8" name="Metin kutusu 7">
            <a:extLst>
              <a:ext uri="{FF2B5EF4-FFF2-40B4-BE49-F238E27FC236}">
                <a16:creationId xmlns:a16="http://schemas.microsoft.com/office/drawing/2014/main" id="{0CA0E2B3-5FAC-CF49-9AF7-1F61FF1147A8}"/>
              </a:ext>
            </a:extLst>
          </p:cNvPr>
          <p:cNvSpPr txBox="1"/>
          <p:nvPr/>
        </p:nvSpPr>
        <p:spPr>
          <a:xfrm>
            <a:off x="6326930" y="674400"/>
            <a:ext cx="5595010" cy="5509200"/>
          </a:xfrm>
          <a:prstGeom prst="rect">
            <a:avLst/>
          </a:prstGeom>
          <a:noFill/>
        </p:spPr>
        <p:txBody>
          <a:bodyPr wrap="square" rtlCol="0">
            <a:spAutoFit/>
          </a:bodyPr>
          <a:lstStyle/>
          <a:p>
            <a:pPr algn="ctr"/>
            <a:r>
              <a:rPr lang="tr-TR" sz="3200">
                <a:latin typeface="Cavolini" panose="03000502040302020204" pitchFamily="66" charset="0"/>
                <a:cs typeface="Cavolini" panose="03000502040302020204" pitchFamily="66" charset="0"/>
              </a:rPr>
              <a:t>These cakes are so famous throughout the country that the third week of September is considered the official princess cake week. The story behind the name of the cake comes from the daughters of Prince Carl Bernadotte .</a:t>
            </a:r>
          </a:p>
        </p:txBody>
      </p:sp>
      <p:sp>
        <p:nvSpPr>
          <p:cNvPr id="9" name="Metin kutusu 8">
            <a:extLst>
              <a:ext uri="{FF2B5EF4-FFF2-40B4-BE49-F238E27FC236}">
                <a16:creationId xmlns:a16="http://schemas.microsoft.com/office/drawing/2014/main" id="{AEAA80B7-DB0A-664B-984A-5C21CEEB9EEF}"/>
              </a:ext>
            </a:extLst>
          </p:cNvPr>
          <p:cNvSpPr txBox="1"/>
          <p:nvPr/>
        </p:nvSpPr>
        <p:spPr>
          <a:xfrm>
            <a:off x="1061727" y="506379"/>
            <a:ext cx="3614181" cy="646331"/>
          </a:xfrm>
          <a:prstGeom prst="rect">
            <a:avLst/>
          </a:prstGeom>
          <a:noFill/>
        </p:spPr>
        <p:txBody>
          <a:bodyPr wrap="square" rtlCol="0">
            <a:spAutoFit/>
          </a:bodyPr>
          <a:lstStyle/>
          <a:p>
            <a:pPr algn="l"/>
            <a:r>
              <a:rPr lang="tr-TR" sz="3600">
                <a:solidFill>
                  <a:schemeClr val="accent6"/>
                </a:solidFill>
              </a:rPr>
              <a:t>PRINSESSTARTA</a:t>
            </a:r>
          </a:p>
        </p:txBody>
      </p:sp>
    </p:spTree>
    <p:extLst>
      <p:ext uri="{BB962C8B-B14F-4D97-AF65-F5344CB8AC3E}">
        <p14:creationId xmlns:p14="http://schemas.microsoft.com/office/powerpoint/2010/main" val="425556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6">
            <a:extLst>
              <a:ext uri="{FF2B5EF4-FFF2-40B4-BE49-F238E27FC236}">
                <a16:creationId xmlns:a16="http://schemas.microsoft.com/office/drawing/2014/main" id="{E2363B34-B57F-0D44-8526-01F63FD8F9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Başlık 6">
            <a:extLst>
              <a:ext uri="{FF2B5EF4-FFF2-40B4-BE49-F238E27FC236}">
                <a16:creationId xmlns:a16="http://schemas.microsoft.com/office/drawing/2014/main" id="{16BCD723-20E9-0B4C-BA30-999349C5849E}"/>
              </a:ext>
            </a:extLst>
          </p:cNvPr>
          <p:cNvSpPr>
            <a:spLocks noGrp="1"/>
          </p:cNvSpPr>
          <p:nvPr>
            <p:ph type="title"/>
          </p:nvPr>
        </p:nvSpPr>
        <p:spPr>
          <a:xfrm>
            <a:off x="3658590" y="2536083"/>
            <a:ext cx="10515600" cy="1325563"/>
          </a:xfrm>
        </p:spPr>
        <p:txBody>
          <a:bodyPr>
            <a:normAutofit/>
          </a:bodyPr>
          <a:lstStyle/>
          <a:p>
            <a:r>
              <a:rPr lang="tr-TR" sz="7200">
                <a:latin typeface="Algerian" pitchFamily="82" charset="0"/>
              </a:rPr>
              <a:t>CLOTHES</a:t>
            </a:r>
          </a:p>
        </p:txBody>
      </p:sp>
    </p:spTree>
    <p:extLst>
      <p:ext uri="{BB962C8B-B14F-4D97-AF65-F5344CB8AC3E}">
        <p14:creationId xmlns:p14="http://schemas.microsoft.com/office/powerpoint/2010/main" val="65534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2B0DD86B-4FE7-2740-94BF-5DC00FCEE3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6623" y="70509"/>
            <a:ext cx="7477744" cy="6716981"/>
          </a:xfrm>
          <a:prstGeom prst="rect">
            <a:avLst/>
          </a:prstGeom>
        </p:spPr>
      </p:pic>
    </p:spTree>
    <p:extLst>
      <p:ext uri="{BB962C8B-B14F-4D97-AF65-F5344CB8AC3E}">
        <p14:creationId xmlns:p14="http://schemas.microsoft.com/office/powerpoint/2010/main" val="3703929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E45C45A3-F953-E54C-8958-155168D1C5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8296" y="79787"/>
            <a:ext cx="7848846" cy="6698425"/>
          </a:xfrm>
          <a:prstGeom prst="rect">
            <a:avLst/>
          </a:prstGeom>
        </p:spPr>
      </p:pic>
    </p:spTree>
    <p:extLst>
      <p:ext uri="{BB962C8B-B14F-4D97-AF65-F5344CB8AC3E}">
        <p14:creationId xmlns:p14="http://schemas.microsoft.com/office/powerpoint/2010/main" val="2685282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517BE884-DE95-AB4E-AE0F-526607196C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Başlık 4">
            <a:extLst>
              <a:ext uri="{FF2B5EF4-FFF2-40B4-BE49-F238E27FC236}">
                <a16:creationId xmlns:a16="http://schemas.microsoft.com/office/drawing/2014/main" id="{7DAAFE57-1C7A-BB43-ABA4-1C7E145DA796}"/>
              </a:ext>
            </a:extLst>
          </p:cNvPr>
          <p:cNvSpPr>
            <a:spLocks noGrp="1"/>
          </p:cNvSpPr>
          <p:nvPr>
            <p:ph type="title"/>
          </p:nvPr>
        </p:nvSpPr>
        <p:spPr/>
        <p:txBody>
          <a:bodyPr>
            <a:normAutofit/>
          </a:bodyPr>
          <a:lstStyle/>
          <a:p>
            <a:r>
              <a:rPr lang="tr-TR" sz="5400">
                <a:solidFill>
                  <a:schemeClr val="accent4">
                    <a:lumMod val="75000"/>
                  </a:schemeClr>
                </a:solidFill>
                <a:latin typeface="Biome" panose="020B0502040504020204" pitchFamily="34" charset="0"/>
                <a:cs typeface="Biome" panose="020B0502040504020204" pitchFamily="34" charset="0"/>
              </a:rPr>
              <a:t>KAYNAKÇA:</a:t>
            </a:r>
            <a:endParaRPr lang="tr-TR" sz="5400">
              <a:solidFill>
                <a:schemeClr val="accent4">
                  <a:lumMod val="75000"/>
                </a:schemeClr>
              </a:solidFill>
              <a:latin typeface="Biome" panose="020B0502040504020204" pitchFamily="34" charset="0"/>
            </a:endParaRPr>
          </a:p>
        </p:txBody>
      </p:sp>
      <p:sp>
        <p:nvSpPr>
          <p:cNvPr id="6" name="İçerik Yer Tutucusu 5">
            <a:extLst>
              <a:ext uri="{FF2B5EF4-FFF2-40B4-BE49-F238E27FC236}">
                <a16:creationId xmlns:a16="http://schemas.microsoft.com/office/drawing/2014/main" id="{375D3C00-51A6-7C46-99BE-B225CF50BE27}"/>
              </a:ext>
            </a:extLst>
          </p:cNvPr>
          <p:cNvSpPr>
            <a:spLocks noGrp="1"/>
          </p:cNvSpPr>
          <p:nvPr>
            <p:ph idx="1"/>
          </p:nvPr>
        </p:nvSpPr>
        <p:spPr>
          <a:xfrm>
            <a:off x="0" y="1825625"/>
            <a:ext cx="11708327" cy="4351338"/>
          </a:xfrm>
        </p:spPr>
        <p:txBody>
          <a:bodyPr>
            <a:normAutofit fontScale="85000" lnSpcReduction="20000"/>
          </a:bodyPr>
          <a:lstStyle/>
          <a:p>
            <a:r>
              <a:rPr lang="tr-TR" sz="3200"/>
              <a:t>https://blog-biletbayi-com.cdn.ampproject.org/v/s/blog.biletbayi.com/isvecte-ne-yenir.html/amp/?amp_js_v=a6&amp;amp_gsa=1&amp;usqp=mq331AQKKAFQArABIIACAw%3D%3D#aoh=16387117770935&amp;referrer=https%3A%2F%2Fwww.google.com&amp;amp_tf=%251%24s%20alan%C4%B1ndan&amp;ampshare=https%3A%2F%2Fblog.biletbayi.com%2Fisvecte-ne-yenir.html%2F</a:t>
            </a:r>
          </a:p>
          <a:p>
            <a:endParaRPr lang="tr-TR" sz="3200"/>
          </a:p>
          <a:p>
            <a:r>
              <a:rPr lang="tr-TR" sz="3200"/>
              <a:t>https://www-hotcourses--turkey-com.cdn.ampproject.org/v/s/www.hotcourses-turkey.com/study-in-sweden/before-you-leave/10-facts/?amp_js_v=a6&amp;amp_gsa=1&amp;amp=true&amp;usqp=mq331AQKKAFQArABIIACAw%3D%3D#aoh=16387117280290&amp;referrer=https%3A%2F%2Fwww.google.com&amp;amp_tf=%251%24s%20alan%C4%B1ndan&amp;ampshare=https%3A%2F%2Fwww.hotcourses-turkey.com%2Fstudy-in-sweden%2Fbefore-you-leave%2F10-facts%2F</a:t>
            </a:r>
          </a:p>
          <a:p>
            <a:endParaRPr lang="tr-TR" sz="3200"/>
          </a:p>
        </p:txBody>
      </p:sp>
    </p:spTree>
    <p:extLst>
      <p:ext uri="{BB962C8B-B14F-4D97-AF65-F5344CB8AC3E}">
        <p14:creationId xmlns:p14="http://schemas.microsoft.com/office/powerpoint/2010/main" val="3432070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7C0ED359-5B7D-FC4E-AB6C-DD98C76B84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Başlık 4">
            <a:extLst>
              <a:ext uri="{FF2B5EF4-FFF2-40B4-BE49-F238E27FC236}">
                <a16:creationId xmlns:a16="http://schemas.microsoft.com/office/drawing/2014/main" id="{56243B4E-F443-7A44-A4B5-6FC1341AC82E}"/>
              </a:ext>
            </a:extLst>
          </p:cNvPr>
          <p:cNvSpPr>
            <a:spLocks noGrp="1"/>
          </p:cNvSpPr>
          <p:nvPr>
            <p:ph type="title"/>
          </p:nvPr>
        </p:nvSpPr>
        <p:spPr>
          <a:xfrm>
            <a:off x="1376301" y="581373"/>
            <a:ext cx="10515600" cy="1325563"/>
          </a:xfrm>
        </p:spPr>
        <p:txBody>
          <a:bodyPr>
            <a:normAutofit/>
          </a:bodyPr>
          <a:lstStyle/>
          <a:p>
            <a:r>
              <a:rPr lang="tr-TR" sz="5400">
                <a:solidFill>
                  <a:srgbClr val="0070C0"/>
                </a:solidFill>
                <a:latin typeface="Biome" panose="020B0503030204020804" pitchFamily="34" charset="0"/>
                <a:cs typeface="Biome" panose="020B0503030204020804" pitchFamily="34" charset="0"/>
              </a:rPr>
              <a:t>HAZIRLAYAN:</a:t>
            </a:r>
          </a:p>
        </p:txBody>
      </p:sp>
      <p:sp>
        <p:nvSpPr>
          <p:cNvPr id="6" name="İçerik Yer Tutucusu 5">
            <a:extLst>
              <a:ext uri="{FF2B5EF4-FFF2-40B4-BE49-F238E27FC236}">
                <a16:creationId xmlns:a16="http://schemas.microsoft.com/office/drawing/2014/main" id="{F7A6B225-9EBD-C243-B21D-1F9CC94CCFBA}"/>
              </a:ext>
            </a:extLst>
          </p:cNvPr>
          <p:cNvSpPr>
            <a:spLocks noGrp="1"/>
          </p:cNvSpPr>
          <p:nvPr>
            <p:ph idx="1"/>
          </p:nvPr>
        </p:nvSpPr>
        <p:spPr>
          <a:xfrm>
            <a:off x="1860344" y="1925289"/>
            <a:ext cx="10515600" cy="4351338"/>
          </a:xfrm>
        </p:spPr>
        <p:txBody>
          <a:bodyPr>
            <a:normAutofit/>
          </a:bodyPr>
          <a:lstStyle/>
          <a:p>
            <a:pPr marL="0" indent="0">
              <a:buNone/>
            </a:pPr>
            <a:r>
              <a:rPr lang="tr-TR" sz="5400">
                <a:solidFill>
                  <a:srgbClr val="FF0000"/>
                </a:solidFill>
                <a:latin typeface="Biome" panose="020B0503030204020804" pitchFamily="34" charset="0"/>
                <a:cs typeface="Biome" panose="020B0503030204020804" pitchFamily="34" charset="0"/>
              </a:rPr>
              <a:t>ADI:</a:t>
            </a:r>
            <a:r>
              <a:rPr lang="tr-TR" sz="4400">
                <a:latin typeface="Cavolini" panose="03000502040302020204" pitchFamily="66" charset="0"/>
                <a:cs typeface="Cavolini" panose="03000502040302020204" pitchFamily="66" charset="0"/>
              </a:rPr>
              <a:t>DILEK</a:t>
            </a:r>
            <a:endParaRPr lang="tr-TR" sz="5400">
              <a:solidFill>
                <a:srgbClr val="FF0000"/>
              </a:solidFill>
              <a:latin typeface="Biome" panose="020B0503030204020804" pitchFamily="34" charset="0"/>
              <a:cs typeface="Biome" panose="020B0503030204020804" pitchFamily="34" charset="0"/>
            </a:endParaRPr>
          </a:p>
          <a:p>
            <a:pPr marL="0" indent="0">
              <a:buNone/>
            </a:pPr>
            <a:r>
              <a:rPr lang="tr-TR" sz="5400">
                <a:solidFill>
                  <a:srgbClr val="FF0000"/>
                </a:solidFill>
                <a:latin typeface="Biome" panose="020B0503030204020804" pitchFamily="34" charset="0"/>
                <a:cs typeface="Biome" panose="020B0503030204020804" pitchFamily="34" charset="0"/>
              </a:rPr>
              <a:t>SOYADI:</a:t>
            </a:r>
            <a:r>
              <a:rPr lang="tr-TR" sz="5400">
                <a:latin typeface="Cavolini" panose="03000502040302020204" pitchFamily="66" charset="0"/>
                <a:cs typeface="Cavolini" panose="03000502040302020204" pitchFamily="66" charset="0"/>
              </a:rPr>
              <a:t>PALA</a:t>
            </a:r>
            <a:endParaRPr lang="tr-TR" sz="5400">
              <a:solidFill>
                <a:srgbClr val="FF0000"/>
              </a:solidFill>
              <a:latin typeface="Biome" panose="020B0503030204020804" pitchFamily="34" charset="0"/>
              <a:cs typeface="Biome" panose="020B0503030204020804" pitchFamily="34" charset="0"/>
            </a:endParaRPr>
          </a:p>
          <a:p>
            <a:pPr marL="0" indent="0">
              <a:buNone/>
            </a:pPr>
            <a:r>
              <a:rPr lang="tr-TR" sz="5400">
                <a:solidFill>
                  <a:srgbClr val="FF0000"/>
                </a:solidFill>
                <a:latin typeface="Biome" panose="020B0503030204020804" pitchFamily="34" charset="0"/>
                <a:cs typeface="Biome" panose="020B0503030204020804" pitchFamily="34" charset="0"/>
              </a:rPr>
              <a:t>SINIFI:</a:t>
            </a:r>
            <a:r>
              <a:rPr lang="tr-TR" sz="5400">
                <a:latin typeface="Cavolini" panose="03000502040302020204" pitchFamily="66" charset="0"/>
                <a:cs typeface="Cavolini" panose="03000502040302020204" pitchFamily="66" charset="0"/>
              </a:rPr>
              <a:t>10/A</a:t>
            </a:r>
            <a:endParaRPr lang="tr-TR" sz="5400">
              <a:solidFill>
                <a:srgbClr val="FF0000"/>
              </a:solidFill>
              <a:latin typeface="Biome" panose="020B0503030204020804" pitchFamily="34" charset="0"/>
              <a:cs typeface="Biome" panose="020B0503030204020804" pitchFamily="34" charset="0"/>
            </a:endParaRPr>
          </a:p>
          <a:p>
            <a:pPr marL="0" indent="0">
              <a:buNone/>
            </a:pPr>
            <a:r>
              <a:rPr lang="tr-TR" sz="5400">
                <a:solidFill>
                  <a:srgbClr val="FF0000"/>
                </a:solidFill>
                <a:latin typeface="Biome" panose="020B0503030204020804" pitchFamily="34" charset="0"/>
                <a:cs typeface="Biome" panose="020B0503030204020804" pitchFamily="34" charset="0"/>
              </a:rPr>
              <a:t>NO:</a:t>
            </a:r>
            <a:r>
              <a:rPr lang="tr-TR" sz="5400">
                <a:latin typeface="Cavolini" panose="03000502040302020204" pitchFamily="66" charset="0"/>
                <a:cs typeface="Cavolini" panose="03000502040302020204" pitchFamily="66" charset="0"/>
              </a:rPr>
              <a:t>89</a:t>
            </a:r>
            <a:endParaRPr lang="tr-TR" sz="5400">
              <a:solidFill>
                <a:srgbClr val="FF0000"/>
              </a:solidFill>
              <a:latin typeface="Biome" panose="020B0503030204020804" pitchFamily="34" charset="0"/>
              <a:cs typeface="Biome" panose="020B0503030204020804" pitchFamily="34" charset="0"/>
            </a:endParaRPr>
          </a:p>
        </p:txBody>
      </p:sp>
    </p:spTree>
    <p:extLst>
      <p:ext uri="{BB962C8B-B14F-4D97-AF65-F5344CB8AC3E}">
        <p14:creationId xmlns:p14="http://schemas.microsoft.com/office/powerpoint/2010/main" val="2886874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4">
            <a:extLst>
              <a:ext uri="{FF2B5EF4-FFF2-40B4-BE49-F238E27FC236}">
                <a16:creationId xmlns:a16="http://schemas.microsoft.com/office/drawing/2014/main" id="{6A1AD8EB-EAC5-3347-89A9-547E613685E9}"/>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7999"/>
          </a:xfrm>
        </p:spPr>
      </p:pic>
      <p:sp>
        <p:nvSpPr>
          <p:cNvPr id="5" name="Metin kutusu 4">
            <a:extLst>
              <a:ext uri="{FF2B5EF4-FFF2-40B4-BE49-F238E27FC236}">
                <a16:creationId xmlns:a16="http://schemas.microsoft.com/office/drawing/2014/main" id="{59BBC221-A48F-5247-835D-79D302DDF7BB}"/>
              </a:ext>
            </a:extLst>
          </p:cNvPr>
          <p:cNvSpPr txBox="1"/>
          <p:nvPr/>
        </p:nvSpPr>
        <p:spPr>
          <a:xfrm>
            <a:off x="1078357" y="2367170"/>
            <a:ext cx="10409464" cy="2123658"/>
          </a:xfrm>
          <a:prstGeom prst="rect">
            <a:avLst/>
          </a:prstGeom>
          <a:noFill/>
        </p:spPr>
        <p:txBody>
          <a:bodyPr wrap="square" rtlCol="0">
            <a:spAutoFit/>
          </a:bodyPr>
          <a:lstStyle/>
          <a:p>
            <a:pPr algn="ctr"/>
            <a:r>
              <a:rPr lang="tr-TR" sz="6600">
                <a:latin typeface="Algerian" pitchFamily="82" charset="0"/>
                <a:ea typeface="Gill Sans Ultra Bold" panose="02000000000000000000" pitchFamily="2" charset="0"/>
              </a:rPr>
              <a:t>What is the meanın of    the flay?</a:t>
            </a:r>
          </a:p>
        </p:txBody>
      </p:sp>
    </p:spTree>
    <p:extLst>
      <p:ext uri="{BB962C8B-B14F-4D97-AF65-F5344CB8AC3E}">
        <p14:creationId xmlns:p14="http://schemas.microsoft.com/office/powerpoint/2010/main" val="1961289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08FF1D54-ECDF-A34A-AF38-D646D5B074D0}"/>
              </a:ext>
            </a:extLst>
          </p:cNvPr>
          <p:cNvSpPr txBox="1"/>
          <p:nvPr/>
        </p:nvSpPr>
        <p:spPr>
          <a:xfrm>
            <a:off x="106583" y="140616"/>
            <a:ext cx="8238506" cy="3046988"/>
          </a:xfrm>
          <a:prstGeom prst="rect">
            <a:avLst/>
          </a:prstGeom>
          <a:solidFill>
            <a:schemeClr val="accent2"/>
          </a:solidFill>
        </p:spPr>
        <p:txBody>
          <a:bodyPr wrap="square" rtlCol="0">
            <a:spAutoFit/>
          </a:bodyPr>
          <a:lstStyle/>
          <a:p>
            <a:pPr algn="ctr"/>
            <a:r>
              <a:rPr lang="tr-TR" sz="3200"/>
              <a:t>The Swedish flag consists of a yellow or golden Scandinavian cross on a blue field. The Scandinavian cross on the Swedish flag represents traditional Christianity. The design and colors of the Swedish flag are inspired by the current 1442 coat of arms of Sweden.</a:t>
            </a:r>
          </a:p>
        </p:txBody>
      </p:sp>
      <p:sp>
        <p:nvSpPr>
          <p:cNvPr id="2" name="Metin kutusu 1">
            <a:extLst>
              <a:ext uri="{FF2B5EF4-FFF2-40B4-BE49-F238E27FC236}">
                <a16:creationId xmlns:a16="http://schemas.microsoft.com/office/drawing/2014/main" id="{B0CBE036-467B-5F47-86DC-58154D425AC4}"/>
              </a:ext>
            </a:extLst>
          </p:cNvPr>
          <p:cNvSpPr txBox="1"/>
          <p:nvPr/>
        </p:nvSpPr>
        <p:spPr>
          <a:xfrm>
            <a:off x="2208686" y="3836551"/>
            <a:ext cx="7774627" cy="2554545"/>
          </a:xfrm>
          <a:prstGeom prst="rect">
            <a:avLst/>
          </a:prstGeom>
          <a:solidFill>
            <a:schemeClr val="accent1"/>
          </a:solidFill>
        </p:spPr>
        <p:txBody>
          <a:bodyPr wrap="square" rtlCol="0">
            <a:spAutoFit/>
          </a:bodyPr>
          <a:lstStyle/>
          <a:p>
            <a:pPr algn="l"/>
            <a:r>
              <a:rPr lang="tr-TR" sz="3200"/>
              <a:t>According to the legend in Swedish Culture, the reason why the cross on the Swedish flag is yellow is that this flag appeared in the sky during the 1157 Crusade and landed on Swedish territory.</a:t>
            </a:r>
          </a:p>
        </p:txBody>
      </p:sp>
      <p:sp>
        <p:nvSpPr>
          <p:cNvPr id="3" name="Metin kutusu 2">
            <a:extLst>
              <a:ext uri="{FF2B5EF4-FFF2-40B4-BE49-F238E27FC236}">
                <a16:creationId xmlns:a16="http://schemas.microsoft.com/office/drawing/2014/main" id="{7E7FC6CB-7432-944D-A230-37E8417E00DC}"/>
              </a:ext>
            </a:extLst>
          </p:cNvPr>
          <p:cNvSpPr txBox="1"/>
          <p:nvPr/>
        </p:nvSpPr>
        <p:spPr>
          <a:xfrm>
            <a:off x="5190259" y="2536866"/>
            <a:ext cx="1828800" cy="1828800"/>
          </a:xfrm>
          <a:prstGeom prst="rect">
            <a:avLst/>
          </a:prstGeom>
          <a:noFill/>
        </p:spPr>
        <p:txBody>
          <a:bodyPr wrap="square" rtlCol="0">
            <a:spAutoFit/>
          </a:bodyPr>
          <a:lstStyle/>
          <a:p>
            <a:pPr algn="l"/>
            <a:endParaRPr lang="tr-TR"/>
          </a:p>
        </p:txBody>
      </p:sp>
      <p:pic>
        <p:nvPicPr>
          <p:cNvPr id="4" name="Resim 4">
            <a:extLst>
              <a:ext uri="{FF2B5EF4-FFF2-40B4-BE49-F238E27FC236}">
                <a16:creationId xmlns:a16="http://schemas.microsoft.com/office/drawing/2014/main" id="{C336CEDD-AF97-D641-B819-7C88BD6665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9610" y="466904"/>
            <a:ext cx="3390852" cy="3277535"/>
          </a:xfrm>
          <a:prstGeom prst="rect">
            <a:avLst/>
          </a:prstGeom>
        </p:spPr>
      </p:pic>
    </p:spTree>
    <p:extLst>
      <p:ext uri="{BB962C8B-B14F-4D97-AF65-F5344CB8AC3E}">
        <p14:creationId xmlns:p14="http://schemas.microsoft.com/office/powerpoint/2010/main" val="3388548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64E350-136E-3742-8C7E-DD0C0D0C2646}"/>
              </a:ext>
            </a:extLst>
          </p:cNvPr>
          <p:cNvSpPr>
            <a:spLocks noGrp="1"/>
          </p:cNvSpPr>
          <p:nvPr>
            <p:ph type="title"/>
          </p:nvPr>
        </p:nvSpPr>
        <p:spPr>
          <a:xfrm>
            <a:off x="578428" y="2103437"/>
            <a:ext cx="10515600" cy="1325563"/>
          </a:xfrm>
        </p:spPr>
        <p:txBody>
          <a:bodyPr anchor="t">
            <a:normAutofit fontScale="90000"/>
          </a:bodyPr>
          <a:lstStyle/>
          <a:p>
            <a:pPr algn="ctr"/>
            <a:r>
              <a:rPr lang="tr-TR" sz="5400">
                <a:solidFill>
                  <a:srgbClr val="FF0000"/>
                </a:solidFill>
                <a:latin typeface="Elephant Pro" pitchFamily="2" charset="0"/>
                <a:ea typeface="Aldhabi" panose="02000000000000000000" pitchFamily="2" charset="0"/>
              </a:rPr>
              <a:t>10 INTERESTING THINGS YOU SHOULD KNOW ABOUT SWEDEN!!</a:t>
            </a:r>
          </a:p>
        </p:txBody>
      </p:sp>
      <p:sp>
        <p:nvSpPr>
          <p:cNvPr id="4" name="İçerik Yer Tutucusu 3">
            <a:extLst>
              <a:ext uri="{FF2B5EF4-FFF2-40B4-BE49-F238E27FC236}">
                <a16:creationId xmlns:a16="http://schemas.microsoft.com/office/drawing/2014/main" id="{A836A2A8-DF84-DB42-860B-1D28448263BF}"/>
              </a:ext>
            </a:extLst>
          </p:cNvPr>
          <p:cNvSpPr>
            <a:spLocks noGrp="1"/>
          </p:cNvSpPr>
          <p:nvPr>
            <p:ph idx="1"/>
          </p:nvPr>
        </p:nvSpPr>
        <p:spPr/>
        <p:txBody>
          <a:bodyPr>
            <a:normAutofit/>
          </a:bodyPr>
          <a:lstStyle/>
          <a:p>
            <a:pPr marL="514350" indent="-514350">
              <a:buFont typeface="+mj-lt"/>
              <a:buAutoNum type="arabicPeriod"/>
            </a:pPr>
            <a:endParaRPr lang="tr-TR" sz="3200"/>
          </a:p>
          <a:p>
            <a:pPr marL="514350" indent="-514350">
              <a:buFont typeface="+mj-lt"/>
              <a:buAutoNum type="arabicPeriod"/>
            </a:pPr>
            <a:endParaRPr lang="tr-TR" sz="3200"/>
          </a:p>
        </p:txBody>
      </p:sp>
      <p:sp>
        <p:nvSpPr>
          <p:cNvPr id="5" name="Metin kutusu 4">
            <a:extLst>
              <a:ext uri="{FF2B5EF4-FFF2-40B4-BE49-F238E27FC236}">
                <a16:creationId xmlns:a16="http://schemas.microsoft.com/office/drawing/2014/main" id="{94C36799-AE3D-EB4F-BC58-B71264114A4A}"/>
              </a:ext>
            </a:extLst>
          </p:cNvPr>
          <p:cNvSpPr txBox="1"/>
          <p:nvPr/>
        </p:nvSpPr>
        <p:spPr>
          <a:xfrm>
            <a:off x="0" y="8272024"/>
            <a:ext cx="9871364" cy="2554545"/>
          </a:xfrm>
          <a:prstGeom prst="rect">
            <a:avLst/>
          </a:prstGeom>
          <a:noFill/>
        </p:spPr>
        <p:txBody>
          <a:bodyPr wrap="square" rtlCol="0">
            <a:spAutoFit/>
          </a:bodyPr>
          <a:lstStyle/>
          <a:p>
            <a:pPr marL="342900" indent="-342900" algn="l">
              <a:buFont typeface="+mj-lt"/>
              <a:buAutoNum type="arabicPeriod"/>
            </a:pPr>
            <a:r>
              <a:rPr lang="tr-TR" sz="3200"/>
              <a:t>It is the third largest music exporter in the world</a:t>
            </a:r>
          </a:p>
          <a:p>
            <a:pPr marL="342900" indent="-342900" algn="l">
              <a:buFont typeface="+mj-lt"/>
              <a:buAutoNum type="arabicPeriod"/>
            </a:pPr>
            <a:endParaRPr lang="tr-TR" sz="3200"/>
          </a:p>
          <a:p>
            <a:pPr marL="342900" indent="-342900" algn="l">
              <a:buFont typeface="+mj-lt"/>
              <a:buAutoNum type="arabicPeriod"/>
            </a:pPr>
            <a:r>
              <a:rPr lang="tr-TR" sz="3200"/>
              <a:t>Swedes love to recycle</a:t>
            </a:r>
          </a:p>
          <a:p>
            <a:pPr algn="l"/>
            <a:endParaRPr lang="tr-TR" sz="3200"/>
          </a:p>
          <a:p>
            <a:pPr algn="l"/>
            <a:r>
              <a:rPr lang="tr-TR" sz="3200"/>
              <a:t>3.Have the highest number of patents per capita in Europe</a:t>
            </a:r>
          </a:p>
        </p:txBody>
      </p:sp>
    </p:spTree>
    <p:extLst>
      <p:ext uri="{BB962C8B-B14F-4D97-AF65-F5344CB8AC3E}">
        <p14:creationId xmlns:p14="http://schemas.microsoft.com/office/powerpoint/2010/main" val="1502427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F818603-8B87-0B43-89E2-9DE299B3D5F9}"/>
              </a:ext>
            </a:extLst>
          </p:cNvPr>
          <p:cNvSpPr>
            <a:spLocks noGrp="1"/>
          </p:cNvSpPr>
          <p:nvPr>
            <p:ph idx="1"/>
          </p:nvPr>
        </p:nvSpPr>
        <p:spPr>
          <a:xfrm>
            <a:off x="596982" y="1253331"/>
            <a:ext cx="10515600" cy="4351338"/>
          </a:xfrm>
        </p:spPr>
        <p:txBody>
          <a:bodyPr>
            <a:normAutofit fontScale="92500" lnSpcReduction="20000"/>
          </a:bodyPr>
          <a:lstStyle/>
          <a:p>
            <a:pPr marL="514350" indent="-514350">
              <a:buFont typeface="+mj-lt"/>
              <a:buAutoNum type="arabicPeriod"/>
            </a:pPr>
            <a:r>
              <a:rPr lang="tr-TR" sz="3200"/>
              <a:t>It is the third largest music exporter in the world</a:t>
            </a:r>
          </a:p>
          <a:p>
            <a:pPr marL="514350" indent="-514350">
              <a:buFont typeface="+mj-lt"/>
              <a:buAutoNum type="arabicPeriod"/>
            </a:pPr>
            <a:endParaRPr lang="tr-TR" sz="3200"/>
          </a:p>
          <a:p>
            <a:pPr marL="514350" indent="-514350">
              <a:buFont typeface="+mj-lt"/>
              <a:buAutoNum type="arabicPeriod"/>
            </a:pPr>
            <a:r>
              <a:rPr lang="tr-TR" sz="3200"/>
              <a:t>Swedes love to recycle</a:t>
            </a:r>
          </a:p>
          <a:p>
            <a:pPr marL="514350" indent="-514350">
              <a:buFont typeface="+mj-lt"/>
              <a:buAutoNum type="arabicPeriod"/>
            </a:pPr>
            <a:endParaRPr lang="tr-TR" sz="3200"/>
          </a:p>
          <a:p>
            <a:pPr marL="514350" indent="-514350">
              <a:buFont typeface="+mj-lt"/>
              <a:buAutoNum type="arabicPeriod"/>
            </a:pPr>
            <a:r>
              <a:rPr lang="tr-TR" sz="3200"/>
              <a:t>Have the highest number of patents per capita in Europe</a:t>
            </a:r>
          </a:p>
          <a:p>
            <a:pPr marL="514350" indent="-514350">
              <a:buFont typeface="+mj-lt"/>
              <a:buAutoNum type="arabicPeriod"/>
            </a:pPr>
            <a:endParaRPr lang="tr-TR" sz="3200"/>
          </a:p>
          <a:p>
            <a:pPr marL="514350" indent="-514350">
              <a:buFont typeface="+mj-lt"/>
              <a:buAutoNum type="arabicPeriod"/>
            </a:pPr>
            <a:r>
              <a:rPr lang="tr-TR" sz="3200"/>
              <a:t>The country where the Nobel Prizes are awarded</a:t>
            </a:r>
          </a:p>
          <a:p>
            <a:pPr marL="514350" indent="-514350">
              <a:buFont typeface="+mj-lt"/>
              <a:buAutoNum type="arabicPeriod"/>
            </a:pPr>
            <a:endParaRPr lang="tr-TR" sz="3200"/>
          </a:p>
          <a:p>
            <a:pPr marL="514350" indent="-514350">
              <a:buFont typeface="+mj-lt"/>
              <a:buAutoNum type="arabicPeriod"/>
            </a:pPr>
            <a:r>
              <a:rPr lang="tr-TR" sz="3200"/>
              <a:t>Meet the indispensable coffee’ Fika’</a:t>
            </a:r>
          </a:p>
          <a:p>
            <a:pPr marL="514350" indent="-514350">
              <a:buFont typeface="+mj-lt"/>
              <a:buAutoNum type="arabicPeriod"/>
            </a:pPr>
            <a:endParaRPr lang="tr-TR" sz="3200"/>
          </a:p>
          <a:p>
            <a:pPr marL="514350" indent="-514350">
              <a:buFont typeface="+mj-lt"/>
              <a:buAutoNum type="arabicPeriod"/>
            </a:pPr>
            <a:endParaRPr lang="tr-TR" sz="3200"/>
          </a:p>
        </p:txBody>
      </p:sp>
    </p:spTree>
    <p:extLst>
      <p:ext uri="{BB962C8B-B14F-4D97-AF65-F5344CB8AC3E}">
        <p14:creationId xmlns:p14="http://schemas.microsoft.com/office/powerpoint/2010/main" val="1563014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a:extLst>
              <a:ext uri="{FF2B5EF4-FFF2-40B4-BE49-F238E27FC236}">
                <a16:creationId xmlns:a16="http://schemas.microsoft.com/office/drawing/2014/main" id="{989C3F12-EDFF-EB4B-9543-6EF504A5D23D}"/>
              </a:ext>
            </a:extLst>
          </p:cNvPr>
          <p:cNvSpPr>
            <a:spLocks noGrp="1"/>
          </p:cNvSpPr>
          <p:nvPr>
            <p:ph idx="1"/>
          </p:nvPr>
        </p:nvSpPr>
        <p:spPr>
          <a:xfrm>
            <a:off x="409452" y="1253331"/>
            <a:ext cx="11782548" cy="4351338"/>
          </a:xfrm>
        </p:spPr>
        <p:txBody>
          <a:bodyPr>
            <a:normAutofit fontScale="92500" lnSpcReduction="20000"/>
          </a:bodyPr>
          <a:lstStyle/>
          <a:p>
            <a:pPr marL="0" indent="0">
              <a:buNone/>
            </a:pPr>
            <a:r>
              <a:rPr lang="tr-TR" sz="3200"/>
              <a:t>6. Sweden is one of the best places in the world to see the northern lights</a:t>
            </a:r>
          </a:p>
          <a:p>
            <a:pPr marL="0" indent="0">
              <a:buNone/>
            </a:pPr>
            <a:endParaRPr lang="tr-TR" sz="3200"/>
          </a:p>
          <a:p>
            <a:pPr marL="0" indent="0">
              <a:buNone/>
            </a:pPr>
            <a:r>
              <a:rPr lang="tr-TR" sz="3200"/>
              <a:t>7. Ice hotel tradition started with Sweden</a:t>
            </a:r>
          </a:p>
          <a:p>
            <a:pPr marL="0" indent="0">
              <a:buNone/>
            </a:pPr>
            <a:endParaRPr lang="tr-TR" sz="3200"/>
          </a:p>
          <a:p>
            <a:pPr marL="0" indent="0">
              <a:buNone/>
            </a:pPr>
            <a:r>
              <a:rPr lang="tr-TR" sz="3200"/>
              <a:t>8. Meet clean cities and air</a:t>
            </a:r>
          </a:p>
          <a:p>
            <a:pPr marL="0" indent="0">
              <a:buNone/>
            </a:pPr>
            <a:r>
              <a:rPr lang="tr-TR" sz="3200"/>
              <a:t> </a:t>
            </a:r>
          </a:p>
          <a:p>
            <a:pPr marL="0" indent="0">
              <a:buNone/>
            </a:pPr>
            <a:r>
              <a:rPr lang="tr-TR" sz="3200"/>
              <a:t>9. Stockholm has the coolest public transport system in the world</a:t>
            </a:r>
          </a:p>
          <a:p>
            <a:pPr marL="0" indent="0">
              <a:buNone/>
            </a:pPr>
            <a:endParaRPr lang="tr-TR" sz="3200"/>
          </a:p>
          <a:p>
            <a:pPr marL="0" indent="0">
              <a:buNone/>
            </a:pPr>
            <a:r>
              <a:rPr lang="tr-TR" sz="3200"/>
              <a:t>10. The country with the most islands in the world</a:t>
            </a:r>
          </a:p>
        </p:txBody>
      </p:sp>
    </p:spTree>
    <p:extLst>
      <p:ext uri="{BB962C8B-B14F-4D97-AF65-F5344CB8AC3E}">
        <p14:creationId xmlns:p14="http://schemas.microsoft.com/office/powerpoint/2010/main" val="4247234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8FC8768B-1393-5549-B938-BD49A39CA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886" y="-1"/>
            <a:ext cx="12321885" cy="6865217"/>
          </a:xfrm>
          <a:prstGeom prst="rect">
            <a:avLst/>
          </a:prstGeom>
        </p:spPr>
      </p:pic>
    </p:spTree>
    <p:extLst>
      <p:ext uri="{BB962C8B-B14F-4D97-AF65-F5344CB8AC3E}">
        <p14:creationId xmlns:p14="http://schemas.microsoft.com/office/powerpoint/2010/main" val="2981238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B4800A9D-41FD-4F46-B8E3-C6B931C806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90581336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Geniş ekran</PresentationFormat>
  <Slides>26</Slides>
  <Notes>0</Notes>
  <HiddenSlides>0</HiddenSlide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Office Teması</vt:lpstr>
      <vt:lpstr>PowerPoint Sunusu</vt:lpstr>
      <vt:lpstr>PowerPoint Sunusu</vt:lpstr>
      <vt:lpstr>PowerPoint Sunusu</vt:lpstr>
      <vt:lpstr>PowerPoint Sunusu</vt:lpstr>
      <vt:lpstr>10 INTERESTING THINGS YOU SHOULD KNOW ABOUT SWEDEN!!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CLOTHES</vt:lpstr>
      <vt:lpstr>PowerPoint Sunusu</vt:lpstr>
      <vt:lpstr>PowerPoint Sunusu</vt:lpstr>
      <vt:lpstr>KAYNAKÇA:</vt:lpstr>
      <vt:lpstr>HAZIRLAYAN: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905525715682</dc:creator>
  <cp:lastModifiedBy>905525715682</cp:lastModifiedBy>
  <cp:revision>24</cp:revision>
  <dcterms:created xsi:type="dcterms:W3CDTF">2021-12-01T14:26:50Z</dcterms:created>
  <dcterms:modified xsi:type="dcterms:W3CDTF">2021-12-05T23:39:52Z</dcterms:modified>
</cp:coreProperties>
</file>