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bril Fatface" panose="02000503000000020003" pitchFamily="2" charset="-94"/>
      <p:regular r:id="rId12"/>
    </p:embeddedFont>
    <p:embeddedFont>
      <p:font typeface="Abril Fatface Italics" panose="02000503000000020003" pitchFamily="2" charset="-94"/>
      <p:regular r:id="rId13"/>
    </p:embeddedFont>
    <p:embeddedFont>
      <p:font typeface="Arimo" panose="020B0604020202020204" pitchFamily="34" charset="0"/>
      <p:regular r:id="rId14"/>
    </p:embeddedFont>
    <p:embeddedFont>
      <p:font typeface="Arimo Bold" panose="020B0704020202020204" pitchFamily="34" charset="0"/>
      <p:regular r:id="rId15"/>
    </p:embeddedFont>
    <p:embeddedFont>
      <p:font typeface="Arimo Bold Italics" panose="020B0704020202090204" pitchFamily="34" charset="0"/>
      <p:regular r:id="rId16"/>
    </p:embeddedFont>
    <p:embeddedFont>
      <p:font typeface="Arimo Italics" panose="020B0604020202090204" pitchFamily="34" charset="0"/>
      <p:regular r:id="rId17"/>
    </p:embeddedFont>
    <p:embeddedFont>
      <p:font typeface="Baloo" panose="03080902040302020200" pitchFamily="66" charset="-94"/>
      <p:regular r:id="rId18"/>
    </p:embeddedFont>
    <p:embeddedFont>
      <p:font typeface="League Spartan" pitchFamily="2" charset="0"/>
      <p:regular r:id="rId19"/>
    </p:embeddedFont>
    <p:embeddedFont>
      <p:font typeface="Montserrat" panose="02000000000000000000" pitchFamily="2" charset="0"/>
      <p:regular r:id="rId20"/>
    </p:embeddedFont>
    <p:embeddedFont>
      <p:font typeface="Montserrat Bold" pitchFamily="2" charset="-94"/>
      <p:regular r:id="rId21"/>
    </p:embeddedFont>
    <p:embeddedFont>
      <p:font typeface="Montserrat Bold Italics" pitchFamily="2" charset="-94"/>
      <p:regular r:id="rId22"/>
    </p:embeddedFont>
    <p:embeddedFont>
      <p:font typeface="Montserrat Italics" pitchFamily="2" charset="-94"/>
      <p:regular r:id="rId23"/>
    </p:embeddedFont>
    <p:embeddedFont>
      <p:font typeface="Montserrat Semi-Bold" pitchFamily="2" charset="-94"/>
      <p:regular r:id="rId24"/>
    </p:embeddedFont>
    <p:embeddedFont>
      <p:font typeface="Montserrat Semi-Bold Bold" pitchFamily="2" charset="-94"/>
      <p:regular r:id="rId25"/>
    </p:embeddedFont>
    <p:embeddedFont>
      <p:font typeface="Montserrat Semi-Bold Bold Italics" pitchFamily="2" charset="-94"/>
      <p:regular r:id="rId26"/>
    </p:embeddedFont>
    <p:embeddedFont>
      <p:font typeface="Montserrat Semi-Bold Italics" pitchFamily="2" charset="-94"/>
      <p:regular r:id="rId27"/>
    </p:embeddedFont>
    <p:embeddedFont>
      <p:font typeface="Selima" panose="02000000000000000000" pitchFamily="2" charset="0"/>
      <p:regular r:id="rId28"/>
    </p:embeddedFont>
    <p:embeddedFont>
      <p:font typeface="Source Sans Pro" panose="02000000000000000000" pitchFamily="2" charset="0"/>
      <p:regular r:id="rId29"/>
    </p:embeddedFont>
    <p:embeddedFont>
      <p:font typeface="Source Sans Pro Bold" panose="020B0703030403020204" pitchFamily="34" charset="0"/>
      <p:regular r:id="rId30"/>
    </p:embeddedFont>
    <p:embeddedFont>
      <p:font typeface="Source Sans Pro Bold Italics" panose="020B0703030403090204" pitchFamily="34" charset="-94"/>
      <p:regular r:id="rId31"/>
    </p:embeddedFont>
    <p:embeddedFont>
      <p:font typeface="Source Sans Pro Italics" panose="020B0503030403090204" pitchFamily="34" charset="-94"/>
      <p:regular r:id="rId32"/>
    </p:embeddedFont>
    <p:embeddedFont>
      <p:font typeface="Times Neue Roman" pitchFamily="2" charset="-94"/>
      <p:regular r:id="rId33"/>
    </p:embeddedFont>
    <p:embeddedFont>
      <p:font typeface="Times Neue Roman Bold" pitchFamily="2" charset="-94"/>
      <p:regular r:id="rId34"/>
    </p:embeddedFont>
    <p:embeddedFont>
      <p:font typeface="Times Neue Roman Bold Italics" pitchFamily="2" charset="-94"/>
      <p:regular r:id="rId35"/>
    </p:embeddedFont>
    <p:embeddedFont>
      <p:font typeface="Times Neue Roman Italics" pitchFamily="2" charset="-9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font" Target="fonts/font2.fntdata" /><Relationship Id="rId18" Type="http://schemas.openxmlformats.org/officeDocument/2006/relationships/font" Target="fonts/font7.fntdata" /><Relationship Id="rId26" Type="http://schemas.openxmlformats.org/officeDocument/2006/relationships/font" Target="fonts/font15.fntdata" /><Relationship Id="rId39"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font" Target="fonts/font10.fntdata" /><Relationship Id="rId34" Type="http://schemas.openxmlformats.org/officeDocument/2006/relationships/font" Target="fonts/font23.fntdata" /><Relationship Id="rId7" Type="http://schemas.openxmlformats.org/officeDocument/2006/relationships/slide" Target="slides/slide6.xml" /><Relationship Id="rId12" Type="http://schemas.openxmlformats.org/officeDocument/2006/relationships/font" Target="fonts/font1.fntdata" /><Relationship Id="rId17" Type="http://schemas.openxmlformats.org/officeDocument/2006/relationships/font" Target="fonts/font6.fntdata" /><Relationship Id="rId25" Type="http://schemas.openxmlformats.org/officeDocument/2006/relationships/font" Target="fonts/font14.fntdata" /><Relationship Id="rId33" Type="http://schemas.openxmlformats.org/officeDocument/2006/relationships/font" Target="fonts/font22.fntdata" /><Relationship Id="rId38"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font" Target="fonts/font5.fntdata" /><Relationship Id="rId20" Type="http://schemas.openxmlformats.org/officeDocument/2006/relationships/font" Target="fonts/font9.fntdata" /><Relationship Id="rId29" Type="http://schemas.openxmlformats.org/officeDocument/2006/relationships/font" Target="fonts/font18.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3.fntdata" /><Relationship Id="rId32" Type="http://schemas.openxmlformats.org/officeDocument/2006/relationships/font" Target="fonts/font21.fntdata" /><Relationship Id="rId37" Type="http://schemas.openxmlformats.org/officeDocument/2006/relationships/presProps" Target="presProps.xml" /><Relationship Id="rId40"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font" Target="fonts/font4.fntdata" /><Relationship Id="rId23" Type="http://schemas.openxmlformats.org/officeDocument/2006/relationships/font" Target="fonts/font12.fntdata" /><Relationship Id="rId28" Type="http://schemas.openxmlformats.org/officeDocument/2006/relationships/font" Target="fonts/font17.fntdata" /><Relationship Id="rId36" Type="http://schemas.openxmlformats.org/officeDocument/2006/relationships/font" Target="fonts/font25.fntdata" /><Relationship Id="rId10" Type="http://schemas.openxmlformats.org/officeDocument/2006/relationships/slide" Target="slides/slide9.xml" /><Relationship Id="rId19" Type="http://schemas.openxmlformats.org/officeDocument/2006/relationships/font" Target="fonts/font8.fntdata" /><Relationship Id="rId31" Type="http://schemas.openxmlformats.org/officeDocument/2006/relationships/font" Target="fonts/font20.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font" Target="fonts/font3.fntdata" /><Relationship Id="rId22" Type="http://schemas.openxmlformats.org/officeDocument/2006/relationships/font" Target="fonts/font11.fntdata" /><Relationship Id="rId27" Type="http://schemas.openxmlformats.org/officeDocument/2006/relationships/font" Target="fonts/font16.fntdata" /><Relationship Id="rId30" Type="http://schemas.openxmlformats.org/officeDocument/2006/relationships/font" Target="fonts/font19.fntdata" /><Relationship Id="rId35" Type="http://schemas.openxmlformats.org/officeDocument/2006/relationships/font" Target="fonts/font24.fntdata"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sv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0.png" /><Relationship Id="rId1" Type="http://schemas.openxmlformats.org/officeDocument/2006/relationships/slideLayout" Target="../slideLayouts/slideLayout7.xml" /><Relationship Id="rId4" Type="http://schemas.openxmlformats.org/officeDocument/2006/relationships/image" Target="../media/image6.svg" /></Relationships>
</file>

<file path=ppt/slides/_rels/slide3.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8" Type="http://schemas.openxmlformats.org/officeDocument/2006/relationships/image" Target="../media/image4.svg" /><Relationship Id="rId3" Type="http://schemas.openxmlformats.org/officeDocument/2006/relationships/image" Target="../media/image1.png" /><Relationship Id="rId7" Type="http://schemas.openxmlformats.org/officeDocument/2006/relationships/image" Target="../media/image3.png" /><Relationship Id="rId2" Type="http://schemas.openxmlformats.org/officeDocument/2006/relationships/image" Target="../media/image13.png" /><Relationship Id="rId1" Type="http://schemas.openxmlformats.org/officeDocument/2006/relationships/slideLayout" Target="../slideLayouts/slideLayout7.xml" /><Relationship Id="rId6" Type="http://schemas.openxmlformats.org/officeDocument/2006/relationships/image" Target="../media/image8.svg" /><Relationship Id="rId5" Type="http://schemas.openxmlformats.org/officeDocument/2006/relationships/image" Target="../media/image7.png" /><Relationship Id="rId4" Type="http://schemas.openxmlformats.org/officeDocument/2006/relationships/image" Target="../media/image2.svg" /></Relationships>
</file>

<file path=ppt/slides/_rels/slide5.xml.rels><?xml version="1.0" encoding="UTF-8" standalone="yes"?>
<Relationships xmlns="http://schemas.openxmlformats.org/package/2006/relationships"><Relationship Id="rId3" Type="http://schemas.openxmlformats.org/officeDocument/2006/relationships/image" Target="../media/image6.svg"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8" Type="http://schemas.openxmlformats.org/officeDocument/2006/relationships/image" Target="../media/image4.svg" /><Relationship Id="rId3" Type="http://schemas.openxmlformats.org/officeDocument/2006/relationships/image" Target="../media/image1.png" /><Relationship Id="rId7" Type="http://schemas.openxmlformats.org/officeDocument/2006/relationships/image" Target="../media/image3.png" /><Relationship Id="rId2" Type="http://schemas.openxmlformats.org/officeDocument/2006/relationships/image" Target="../media/image14.png" /><Relationship Id="rId1" Type="http://schemas.openxmlformats.org/officeDocument/2006/relationships/slideLayout" Target="../slideLayouts/slideLayout7.xml" /><Relationship Id="rId6" Type="http://schemas.openxmlformats.org/officeDocument/2006/relationships/image" Target="../media/image8.svg" /><Relationship Id="rId5" Type="http://schemas.openxmlformats.org/officeDocument/2006/relationships/image" Target="../media/image7.png" /><Relationship Id="rId4" Type="http://schemas.openxmlformats.org/officeDocument/2006/relationships/image" Target="../media/image2.svg" /></Relationships>
</file>

<file path=ppt/slides/_rels/slide7.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0074730" y="2992472"/>
            <a:ext cx="7184570" cy="4108500"/>
            <a:chOff x="0" y="0"/>
            <a:chExt cx="9579426" cy="5478000"/>
          </a:xfrm>
        </p:grpSpPr>
        <p:sp>
          <p:nvSpPr>
            <p:cNvPr id="3" name="TextBox 3"/>
            <p:cNvSpPr txBox="1"/>
            <p:nvPr/>
          </p:nvSpPr>
          <p:spPr>
            <a:xfrm>
              <a:off x="0" y="152400"/>
              <a:ext cx="9579426" cy="2922694"/>
            </a:xfrm>
            <a:prstGeom prst="rect">
              <a:avLst/>
            </a:prstGeom>
          </p:spPr>
          <p:txBody>
            <a:bodyPr lIns="0" tIns="0" rIns="0" bIns="0" rtlCol="0" anchor="t">
              <a:spAutoFit/>
            </a:bodyPr>
            <a:lstStyle/>
            <a:p>
              <a:pPr>
                <a:lnSpc>
                  <a:spcPts val="8300"/>
                </a:lnSpc>
              </a:pPr>
              <a:r>
                <a:rPr lang="en-US" sz="8300" spc="83">
                  <a:solidFill>
                    <a:srgbClr val="FFFFFF"/>
                  </a:solidFill>
                  <a:latin typeface="Baloo Bold"/>
                </a:rPr>
                <a:t>FACTS ABOUT TURKEY </a:t>
              </a:r>
            </a:p>
          </p:txBody>
        </p:sp>
        <p:sp>
          <p:nvSpPr>
            <p:cNvPr id="4" name="TextBox 4"/>
            <p:cNvSpPr txBox="1"/>
            <p:nvPr/>
          </p:nvSpPr>
          <p:spPr>
            <a:xfrm>
              <a:off x="0" y="3537192"/>
              <a:ext cx="9579426" cy="1940809"/>
            </a:xfrm>
            <a:prstGeom prst="rect">
              <a:avLst/>
            </a:prstGeom>
          </p:spPr>
          <p:txBody>
            <a:bodyPr lIns="0" tIns="0" rIns="0" bIns="0" rtlCol="0" anchor="t">
              <a:spAutoFit/>
            </a:bodyPr>
            <a:lstStyle/>
            <a:p>
              <a:pPr>
                <a:lnSpc>
                  <a:spcPts val="6000"/>
                </a:lnSpc>
              </a:pPr>
              <a:endParaRPr/>
            </a:p>
            <a:p>
              <a:pPr>
                <a:lnSpc>
                  <a:spcPts val="6000"/>
                </a:lnSpc>
              </a:pPr>
              <a:r>
                <a:rPr lang="en-US" sz="4000" spc="40">
                  <a:solidFill>
                    <a:srgbClr val="FFFFFF"/>
                  </a:solidFill>
                  <a:latin typeface="Montserrat Bold"/>
                </a:rPr>
                <a:t>Rana Şen</a:t>
              </a:r>
            </a:p>
          </p:txBody>
        </p:sp>
      </p:grpSp>
      <p:grpSp>
        <p:nvGrpSpPr>
          <p:cNvPr id="5" name="Group 5"/>
          <p:cNvGrpSpPr/>
          <p:nvPr/>
        </p:nvGrpSpPr>
        <p:grpSpPr>
          <a:xfrm>
            <a:off x="838967" y="674067"/>
            <a:ext cx="8566686" cy="8566686"/>
            <a:chOff x="0" y="0"/>
            <a:chExt cx="11422248" cy="11422248"/>
          </a:xfrm>
        </p:grpSpPr>
        <p:grpSp>
          <p:nvGrpSpPr>
            <p:cNvPr id="6" name="Group 6"/>
            <p:cNvGrpSpPr/>
            <p:nvPr/>
          </p:nvGrpSpPr>
          <p:grpSpPr>
            <a:xfrm>
              <a:off x="0" y="0"/>
              <a:ext cx="11422248" cy="1142224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grpSp>
        <p:grpSp>
          <p:nvGrpSpPr>
            <p:cNvPr id="8" name="Group 8"/>
            <p:cNvGrpSpPr/>
            <p:nvPr/>
          </p:nvGrpSpPr>
          <p:grpSpPr>
            <a:xfrm>
              <a:off x="928641" y="909160"/>
              <a:ext cx="9564966" cy="956496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grpSp>
      </p:grpSp>
      <p:pic>
        <p:nvPicPr>
          <p:cNvPr id="10" name="Picture 10"/>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98259">
            <a:off x="994249" y="3077541"/>
            <a:ext cx="1351028" cy="1063627"/>
          </a:xfrm>
          <a:prstGeom prst="rect">
            <a:avLst/>
          </a:prstGeom>
        </p:spPr>
      </p:pic>
      <p:pic>
        <p:nvPicPr>
          <p:cNvPr id="11" name="Picture 11"/>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66642" flipH="1">
            <a:off x="7287925" y="985538"/>
            <a:ext cx="1291543" cy="1016796"/>
          </a:xfrm>
          <a:prstGeom prst="rect">
            <a:avLst/>
          </a:prstGeom>
        </p:spPr>
      </p:pic>
      <p:pic>
        <p:nvPicPr>
          <p:cNvPr id="12" name="Picture 12"/>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369" y="6113189"/>
            <a:ext cx="815228" cy="821200"/>
          </a:xfrm>
          <a:prstGeom prst="rect">
            <a:avLst/>
          </a:prstGeom>
        </p:spPr>
      </p:pic>
      <p:pic>
        <p:nvPicPr>
          <p:cNvPr id="13" name="Picture 13"/>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75680" y="396801"/>
            <a:ext cx="815228" cy="82120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59300" y="674067"/>
            <a:ext cx="400729" cy="266667"/>
          </a:xfrm>
          <a:prstGeom prst="rect">
            <a:avLst/>
          </a:prstGeom>
        </p:spPr>
      </p:pic>
      <p:pic>
        <p:nvPicPr>
          <p:cNvPr id="15" name="Picture 15"/>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88589">
            <a:off x="7529370" y="3628886"/>
            <a:ext cx="1181173" cy="1561648"/>
          </a:xfrm>
          <a:prstGeom prst="rect">
            <a:avLst/>
          </a:prstGeom>
        </p:spPr>
      </p:pic>
      <p:pic>
        <p:nvPicPr>
          <p:cNvPr id="16" name="Picture 16"/>
          <p:cNvPicPr>
            <a:picLocks noChangeAspect="1"/>
          </p:cNvPicPr>
          <p:nvPr/>
        </p:nvPicPr>
        <p:blipFill>
          <a:blip r:embed="rId10"/>
          <a:srcRect t="499" r="2720"/>
          <a:stretch>
            <a:fillRect/>
          </a:stretch>
        </p:blipFill>
        <p:spPr>
          <a:xfrm>
            <a:off x="1524983" y="807401"/>
            <a:ext cx="7434979" cy="890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B678"/>
        </a:solidFill>
        <a:effectLst/>
      </p:bgPr>
    </p:bg>
    <p:spTree>
      <p:nvGrpSpPr>
        <p:cNvPr id="1" name=""/>
        <p:cNvGrpSpPr/>
        <p:nvPr/>
      </p:nvGrpSpPr>
      <p:grpSpPr>
        <a:xfrm>
          <a:off x="0" y="0"/>
          <a:ext cx="0" cy="0"/>
          <a:chOff x="0" y="0"/>
          <a:chExt cx="0" cy="0"/>
        </a:xfrm>
      </p:grpSpPr>
      <p:grpSp>
        <p:nvGrpSpPr>
          <p:cNvPr id="2" name="Group 2"/>
          <p:cNvGrpSpPr/>
          <p:nvPr/>
        </p:nvGrpSpPr>
        <p:grpSpPr>
          <a:xfrm>
            <a:off x="627473" y="423711"/>
            <a:ext cx="13478294" cy="3236614"/>
            <a:chOff x="0" y="0"/>
            <a:chExt cx="17971059" cy="4315485"/>
          </a:xfrm>
        </p:grpSpPr>
        <p:sp>
          <p:nvSpPr>
            <p:cNvPr id="3" name="TextBox 3"/>
            <p:cNvSpPr txBox="1"/>
            <p:nvPr/>
          </p:nvSpPr>
          <p:spPr>
            <a:xfrm>
              <a:off x="0" y="1999191"/>
              <a:ext cx="17971059" cy="2316295"/>
            </a:xfrm>
            <a:prstGeom prst="rect">
              <a:avLst/>
            </a:prstGeom>
          </p:spPr>
          <p:txBody>
            <a:bodyPr lIns="0" tIns="0" rIns="0" bIns="0" rtlCol="0" anchor="t">
              <a:spAutoFit/>
            </a:bodyPr>
            <a:lstStyle/>
            <a:p>
              <a:pPr algn="ctr">
                <a:lnSpc>
                  <a:spcPts val="13955"/>
                </a:lnSpc>
              </a:pPr>
              <a:endParaRPr/>
            </a:p>
          </p:txBody>
        </p:sp>
        <p:sp>
          <p:nvSpPr>
            <p:cNvPr id="4" name="TextBox 4"/>
            <p:cNvSpPr txBox="1"/>
            <p:nvPr/>
          </p:nvSpPr>
          <p:spPr>
            <a:xfrm>
              <a:off x="0" y="104775"/>
              <a:ext cx="17971059" cy="1593351"/>
            </a:xfrm>
            <a:prstGeom prst="rect">
              <a:avLst/>
            </a:prstGeom>
          </p:spPr>
          <p:txBody>
            <a:bodyPr lIns="0" tIns="0" rIns="0" bIns="0" rtlCol="0" anchor="t">
              <a:spAutoFit/>
            </a:bodyPr>
            <a:lstStyle/>
            <a:p>
              <a:pPr algn="ctr">
                <a:lnSpc>
                  <a:spcPts val="8792"/>
                </a:lnSpc>
              </a:pPr>
              <a:r>
                <a:rPr lang="en-US" sz="8373">
                  <a:solidFill>
                    <a:srgbClr val="000000"/>
                  </a:solidFill>
                  <a:latin typeface="Selima"/>
                </a:rPr>
                <a:t>references </a:t>
              </a:r>
            </a:p>
          </p:txBody>
        </p:sp>
      </p:grpSp>
      <p:sp>
        <p:nvSpPr>
          <p:cNvPr id="5" name="TextBox 5"/>
          <p:cNvSpPr txBox="1"/>
          <p:nvPr/>
        </p:nvSpPr>
        <p:spPr>
          <a:xfrm>
            <a:off x="627473" y="2608373"/>
            <a:ext cx="12366486" cy="2999740"/>
          </a:xfrm>
          <a:prstGeom prst="rect">
            <a:avLst/>
          </a:prstGeom>
        </p:spPr>
        <p:txBody>
          <a:bodyPr lIns="0" tIns="0" rIns="0" bIns="0" rtlCol="0" anchor="t">
            <a:spAutoFit/>
          </a:bodyPr>
          <a:lstStyle/>
          <a:p>
            <a:pPr algn="ctr">
              <a:lnSpc>
                <a:spcPts val="4759"/>
              </a:lnSpc>
            </a:pPr>
            <a:r>
              <a:rPr lang="en-US" sz="3399">
                <a:solidFill>
                  <a:srgbClr val="000000"/>
                </a:solidFill>
                <a:latin typeface="Arimo"/>
              </a:rPr>
              <a:t> https://www.webtekno.com/haber/amp/60951 https://www.milliyet.com.tr/egitim/milli-kulturumuze-ait-efsaneler-nelerdir-kisaca-bir-efsane-6491133 https://www.wse.com.tr/blog/passive-voice-etken-edilgen-cumleler-konu-anlatimi/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85DF"/>
        </a:solidFill>
        <a:effectLst/>
      </p:bgPr>
    </p:bg>
    <p:spTree>
      <p:nvGrpSpPr>
        <p:cNvPr id="1" name=""/>
        <p:cNvGrpSpPr/>
        <p:nvPr/>
      </p:nvGrpSpPr>
      <p:grpSpPr>
        <a:xfrm>
          <a:off x="0" y="0"/>
          <a:ext cx="0" cy="0"/>
          <a:chOff x="0" y="0"/>
          <a:chExt cx="0" cy="0"/>
        </a:xfrm>
      </p:grpSpPr>
      <p:grpSp>
        <p:nvGrpSpPr>
          <p:cNvPr id="2" name="Group 2"/>
          <p:cNvGrpSpPr/>
          <p:nvPr/>
        </p:nvGrpSpPr>
        <p:grpSpPr>
          <a:xfrm>
            <a:off x="6289647" y="-1467788"/>
            <a:ext cx="8566686" cy="8566686"/>
            <a:chOff x="0" y="0"/>
            <a:chExt cx="11422248" cy="11422248"/>
          </a:xfrm>
        </p:grpSpPr>
        <p:grpSp>
          <p:nvGrpSpPr>
            <p:cNvPr id="3" name="Group 3"/>
            <p:cNvGrpSpPr/>
            <p:nvPr/>
          </p:nvGrpSpPr>
          <p:grpSpPr>
            <a:xfrm>
              <a:off x="0" y="0"/>
              <a:ext cx="11422248" cy="1142224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grpSp>
        <p:grpSp>
          <p:nvGrpSpPr>
            <p:cNvPr id="5" name="Group 5"/>
            <p:cNvGrpSpPr/>
            <p:nvPr/>
          </p:nvGrpSpPr>
          <p:grpSpPr>
            <a:xfrm>
              <a:off x="928641" y="909160"/>
              <a:ext cx="9564966" cy="9564966"/>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grpSp>
      </p:grpSp>
      <p:pic>
        <p:nvPicPr>
          <p:cNvPr id="7" name="Picture 7"/>
          <p:cNvPicPr>
            <a:picLocks noChangeAspect="1"/>
          </p:cNvPicPr>
          <p:nvPr/>
        </p:nvPicPr>
        <p:blipFill>
          <a:blip r:embed="rId2"/>
          <a:srcRect b="31356"/>
          <a:stretch>
            <a:fillRect/>
          </a:stretch>
        </p:blipFill>
        <p:spPr>
          <a:xfrm>
            <a:off x="7207022" y="-233459"/>
            <a:ext cx="10052278" cy="5744483"/>
          </a:xfrm>
          <a:prstGeom prst="rect">
            <a:avLst/>
          </a:prstGeom>
        </p:spPr>
      </p:pic>
      <p:grpSp>
        <p:nvGrpSpPr>
          <p:cNvPr id="8" name="Group 8"/>
          <p:cNvGrpSpPr/>
          <p:nvPr/>
        </p:nvGrpSpPr>
        <p:grpSpPr>
          <a:xfrm>
            <a:off x="-297598" y="4187275"/>
            <a:ext cx="18883196" cy="6176500"/>
            <a:chOff x="0" y="0"/>
            <a:chExt cx="5407188" cy="1768636"/>
          </a:xfrm>
        </p:grpSpPr>
        <p:sp>
          <p:nvSpPr>
            <p:cNvPr id="9" name="Freeform 9"/>
            <p:cNvSpPr/>
            <p:nvPr/>
          </p:nvSpPr>
          <p:spPr>
            <a:xfrm>
              <a:off x="0" y="0"/>
              <a:ext cx="5407188" cy="1768636"/>
            </a:xfrm>
            <a:custGeom>
              <a:avLst/>
              <a:gdLst/>
              <a:ahLst/>
              <a:cxnLst/>
              <a:rect l="l" t="t" r="r" b="b"/>
              <a:pathLst>
                <a:path w="5407188" h="1768636">
                  <a:moveTo>
                    <a:pt x="0" y="0"/>
                  </a:moveTo>
                  <a:lnTo>
                    <a:pt x="5407188" y="0"/>
                  </a:lnTo>
                  <a:lnTo>
                    <a:pt x="5407188" y="1768636"/>
                  </a:lnTo>
                  <a:lnTo>
                    <a:pt x="0" y="1768636"/>
                  </a:lnTo>
                  <a:close/>
                </a:path>
              </a:pathLst>
            </a:custGeom>
            <a:solidFill>
              <a:srgbClr val="4B39B5"/>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59300" y="674067"/>
            <a:ext cx="400729" cy="266667"/>
          </a:xfrm>
          <a:prstGeom prst="rect">
            <a:avLst/>
          </a:prstGeom>
        </p:spPr>
      </p:pic>
      <p:sp>
        <p:nvSpPr>
          <p:cNvPr id="11" name="TextBox 11"/>
          <p:cNvSpPr txBox="1"/>
          <p:nvPr/>
        </p:nvSpPr>
        <p:spPr>
          <a:xfrm>
            <a:off x="1689540" y="1605046"/>
            <a:ext cx="5148560" cy="1033737"/>
          </a:xfrm>
          <a:prstGeom prst="rect">
            <a:avLst/>
          </a:prstGeom>
        </p:spPr>
        <p:txBody>
          <a:bodyPr lIns="0" tIns="0" rIns="0" bIns="0" rtlCol="0" anchor="t">
            <a:spAutoFit/>
          </a:bodyPr>
          <a:lstStyle/>
          <a:p>
            <a:pPr algn="ctr">
              <a:lnSpc>
                <a:spcPts val="8400"/>
              </a:lnSpc>
            </a:pPr>
            <a:r>
              <a:rPr lang="en-US" sz="6000">
                <a:solidFill>
                  <a:srgbClr val="FFFFFF"/>
                </a:solidFill>
                <a:latin typeface="Baloo"/>
              </a:rPr>
              <a:t>THE PASSIVE </a:t>
            </a:r>
          </a:p>
        </p:txBody>
      </p:sp>
      <p:sp>
        <p:nvSpPr>
          <p:cNvPr id="12" name="TextBox 12"/>
          <p:cNvSpPr txBox="1"/>
          <p:nvPr/>
        </p:nvSpPr>
        <p:spPr>
          <a:xfrm>
            <a:off x="1154471" y="8340977"/>
            <a:ext cx="8009313" cy="632460"/>
          </a:xfrm>
          <a:prstGeom prst="rect">
            <a:avLst/>
          </a:prstGeom>
        </p:spPr>
        <p:txBody>
          <a:bodyPr lIns="0" tIns="0" rIns="0" bIns="0" rtlCol="0" anchor="t">
            <a:spAutoFit/>
          </a:bodyPr>
          <a:lstStyle/>
          <a:p>
            <a:pPr algn="ctr">
              <a:lnSpc>
                <a:spcPts val="5130"/>
              </a:lnSpc>
            </a:pPr>
            <a:r>
              <a:rPr lang="en-US" sz="3800" spc="38">
                <a:solidFill>
                  <a:srgbClr val="FFFFFF"/>
                </a:solidFill>
                <a:latin typeface="Source Sans Pro Bold"/>
              </a:rPr>
              <a:t>subject + to be + not + veby3 +( by)</a:t>
            </a:r>
          </a:p>
        </p:txBody>
      </p:sp>
      <p:grpSp>
        <p:nvGrpSpPr>
          <p:cNvPr id="13" name="Group 13"/>
          <p:cNvGrpSpPr/>
          <p:nvPr/>
        </p:nvGrpSpPr>
        <p:grpSpPr>
          <a:xfrm>
            <a:off x="1601321" y="3378999"/>
            <a:ext cx="7115613" cy="2132025"/>
            <a:chOff x="0" y="0"/>
            <a:chExt cx="9487484" cy="2842700"/>
          </a:xfrm>
        </p:grpSpPr>
        <p:sp>
          <p:nvSpPr>
            <p:cNvPr id="14" name="TextBox 14"/>
            <p:cNvSpPr txBox="1"/>
            <p:nvPr/>
          </p:nvSpPr>
          <p:spPr>
            <a:xfrm>
              <a:off x="0" y="114300"/>
              <a:ext cx="9487484" cy="1504610"/>
            </a:xfrm>
            <a:prstGeom prst="rect">
              <a:avLst/>
            </a:prstGeom>
          </p:spPr>
          <p:txBody>
            <a:bodyPr lIns="0" tIns="0" rIns="0" bIns="0" rtlCol="0" anchor="t">
              <a:spAutoFit/>
            </a:bodyPr>
            <a:lstStyle/>
            <a:p>
              <a:pPr algn="ctr">
                <a:lnSpc>
                  <a:spcPts val="8319"/>
                </a:lnSpc>
              </a:pPr>
              <a:endParaRPr/>
            </a:p>
          </p:txBody>
        </p:sp>
        <p:sp>
          <p:nvSpPr>
            <p:cNvPr id="15" name="TextBox 15"/>
            <p:cNvSpPr txBox="1"/>
            <p:nvPr/>
          </p:nvSpPr>
          <p:spPr>
            <a:xfrm>
              <a:off x="0" y="2018470"/>
              <a:ext cx="9487484" cy="824230"/>
            </a:xfrm>
            <a:prstGeom prst="rect">
              <a:avLst/>
            </a:prstGeom>
          </p:spPr>
          <p:txBody>
            <a:bodyPr lIns="0" tIns="0" rIns="0" bIns="0" rtlCol="0" anchor="t">
              <a:spAutoFit/>
            </a:bodyPr>
            <a:lstStyle/>
            <a:p>
              <a:pPr algn="ctr">
                <a:lnSpc>
                  <a:spcPts val="5130"/>
                </a:lnSpc>
              </a:pPr>
              <a:r>
                <a:rPr lang="en-US" sz="3800" spc="38">
                  <a:solidFill>
                    <a:srgbClr val="FFFFFF"/>
                  </a:solidFill>
                  <a:latin typeface="Source Sans Pro Bold"/>
                </a:rPr>
                <a:t>subject + to be + veby 3 + ( by) </a:t>
              </a:r>
            </a:p>
          </p:txBody>
        </p:sp>
      </p:grpSp>
      <p:sp>
        <p:nvSpPr>
          <p:cNvPr id="16" name="TextBox 16"/>
          <p:cNvSpPr txBox="1"/>
          <p:nvPr/>
        </p:nvSpPr>
        <p:spPr>
          <a:xfrm>
            <a:off x="1727093" y="6610045"/>
            <a:ext cx="6864070" cy="665480"/>
          </a:xfrm>
          <a:prstGeom prst="rect">
            <a:avLst/>
          </a:prstGeom>
        </p:spPr>
        <p:txBody>
          <a:bodyPr lIns="0" tIns="0" rIns="0" bIns="0" rtlCol="0" anchor="t">
            <a:spAutoFit/>
          </a:bodyPr>
          <a:lstStyle/>
          <a:p>
            <a:pPr algn="ctr">
              <a:lnSpc>
                <a:spcPts val="5320"/>
              </a:lnSpc>
            </a:pPr>
            <a:r>
              <a:rPr lang="en-US" sz="3800">
                <a:solidFill>
                  <a:srgbClr val="FFFFFF"/>
                </a:solidFill>
                <a:latin typeface="Arimo Bold"/>
              </a:rPr>
              <a:t>to be + subject+ veby 3 + (by)</a:t>
            </a:r>
          </a:p>
        </p:txBody>
      </p:sp>
      <p:sp>
        <p:nvSpPr>
          <p:cNvPr id="17" name="TextBox 17"/>
          <p:cNvSpPr txBox="1"/>
          <p:nvPr/>
        </p:nvSpPr>
        <p:spPr>
          <a:xfrm>
            <a:off x="10837090" y="4868404"/>
            <a:ext cx="6622574" cy="1199515"/>
          </a:xfrm>
          <a:prstGeom prst="rect">
            <a:avLst/>
          </a:prstGeom>
        </p:spPr>
        <p:txBody>
          <a:bodyPr lIns="0" tIns="0" rIns="0" bIns="0" rtlCol="0" anchor="t">
            <a:spAutoFit/>
          </a:bodyPr>
          <a:lstStyle/>
          <a:p>
            <a:pPr algn="ctr">
              <a:lnSpc>
                <a:spcPts val="4759"/>
              </a:lnSpc>
            </a:pPr>
            <a:r>
              <a:rPr lang="en-US" sz="3399">
                <a:solidFill>
                  <a:srgbClr val="FFFFFF"/>
                </a:solidFill>
                <a:latin typeface="Arimo"/>
              </a:rPr>
              <a:t>This television was repaired by me</a:t>
            </a:r>
          </a:p>
          <a:p>
            <a:pPr algn="ctr">
              <a:lnSpc>
                <a:spcPts val="4759"/>
              </a:lnSpc>
            </a:pPr>
            <a:endParaRPr lang="en-US" sz="3399">
              <a:solidFill>
                <a:srgbClr val="FFFFFF"/>
              </a:solidFill>
              <a:latin typeface="Arimo"/>
            </a:endParaRPr>
          </a:p>
        </p:txBody>
      </p:sp>
      <p:sp>
        <p:nvSpPr>
          <p:cNvPr id="18" name="TextBox 18"/>
          <p:cNvSpPr txBox="1"/>
          <p:nvPr/>
        </p:nvSpPr>
        <p:spPr>
          <a:xfrm>
            <a:off x="10572990" y="8297293"/>
            <a:ext cx="6886144" cy="676143"/>
          </a:xfrm>
          <a:prstGeom prst="rect">
            <a:avLst/>
          </a:prstGeom>
        </p:spPr>
        <p:txBody>
          <a:bodyPr lIns="0" tIns="0" rIns="0" bIns="0" rtlCol="0" anchor="t">
            <a:spAutoFit/>
          </a:bodyPr>
          <a:lstStyle/>
          <a:p>
            <a:pPr algn="ctr">
              <a:lnSpc>
                <a:spcPts val="5419"/>
              </a:lnSpc>
            </a:pPr>
            <a:r>
              <a:rPr lang="en-US" sz="3871">
                <a:solidFill>
                  <a:srgbClr val="FFFFFF"/>
                </a:solidFill>
                <a:latin typeface="Arimo"/>
              </a:rPr>
              <a:t>This television was not repaired</a:t>
            </a:r>
          </a:p>
        </p:txBody>
      </p:sp>
      <p:sp>
        <p:nvSpPr>
          <p:cNvPr id="19" name="TextBox 19"/>
          <p:cNvSpPr txBox="1"/>
          <p:nvPr/>
        </p:nvSpPr>
        <p:spPr>
          <a:xfrm>
            <a:off x="10837090" y="6610045"/>
            <a:ext cx="6303566" cy="1332230"/>
          </a:xfrm>
          <a:prstGeom prst="rect">
            <a:avLst/>
          </a:prstGeom>
        </p:spPr>
        <p:txBody>
          <a:bodyPr lIns="0" tIns="0" rIns="0" bIns="0" rtlCol="0" anchor="t">
            <a:spAutoFit/>
          </a:bodyPr>
          <a:lstStyle/>
          <a:p>
            <a:pPr algn="ctr">
              <a:lnSpc>
                <a:spcPts val="5320"/>
              </a:lnSpc>
            </a:pPr>
            <a:r>
              <a:rPr lang="en-US" sz="3800">
                <a:solidFill>
                  <a:srgbClr val="FFFFFF"/>
                </a:solidFill>
                <a:latin typeface="Arimo"/>
              </a:rPr>
              <a:t>Was this television repaired ?</a:t>
            </a:r>
          </a:p>
          <a:p>
            <a:pPr algn="ctr">
              <a:lnSpc>
                <a:spcPts val="5320"/>
              </a:lnSpc>
            </a:pPr>
            <a:endParaRPr lang="en-US" sz="3800">
              <a:solidFill>
                <a:srgbClr val="FFFFFF"/>
              </a:solidFill>
              <a:latin typeface="Arimo"/>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5B5B"/>
        </a:solidFill>
        <a:effectLst/>
      </p:bgPr>
    </p:bg>
    <p:spTree>
      <p:nvGrpSpPr>
        <p:cNvPr id="1" name=""/>
        <p:cNvGrpSpPr/>
        <p:nvPr/>
      </p:nvGrpSpPr>
      <p:grpSpPr>
        <a:xfrm>
          <a:off x="0" y="0"/>
          <a:ext cx="0" cy="0"/>
          <a:chOff x="0" y="0"/>
          <a:chExt cx="0" cy="0"/>
        </a:xfrm>
      </p:grpSpPr>
      <p:grpSp>
        <p:nvGrpSpPr>
          <p:cNvPr id="2" name="Group 2"/>
          <p:cNvGrpSpPr/>
          <p:nvPr/>
        </p:nvGrpSpPr>
        <p:grpSpPr>
          <a:xfrm>
            <a:off x="6619376" y="815850"/>
            <a:ext cx="11040653" cy="8866360"/>
            <a:chOff x="0" y="0"/>
            <a:chExt cx="14720871" cy="11821813"/>
          </a:xfrm>
        </p:grpSpPr>
        <p:pic>
          <p:nvPicPr>
            <p:cNvPr id="3" name="Picture 3"/>
            <p:cNvPicPr>
              <a:picLocks noChangeAspect="1"/>
            </p:cNvPicPr>
            <p:nvPr/>
          </p:nvPicPr>
          <p:blipFill>
            <a:blip r:embed="rId2"/>
            <a:srcRect l="2204" r="2204"/>
            <a:stretch>
              <a:fillRect/>
            </a:stretch>
          </p:blipFill>
          <p:spPr>
            <a:xfrm>
              <a:off x="0" y="0"/>
              <a:ext cx="14720871" cy="11821813"/>
            </a:xfrm>
            <a:prstGeom prst="rect">
              <a:avLst/>
            </a:prstGeom>
          </p:spPr>
        </p:pic>
      </p:grpSp>
      <p:grpSp>
        <p:nvGrpSpPr>
          <p:cNvPr id="4" name="Group 4"/>
          <p:cNvGrpSpPr/>
          <p:nvPr/>
        </p:nvGrpSpPr>
        <p:grpSpPr>
          <a:xfrm>
            <a:off x="342684" y="674067"/>
            <a:ext cx="8566686" cy="8566686"/>
            <a:chOff x="0" y="0"/>
            <a:chExt cx="11422248" cy="11422248"/>
          </a:xfrm>
        </p:grpSpPr>
        <p:grpSp>
          <p:nvGrpSpPr>
            <p:cNvPr id="5" name="Group 5"/>
            <p:cNvGrpSpPr/>
            <p:nvPr/>
          </p:nvGrpSpPr>
          <p:grpSpPr>
            <a:xfrm>
              <a:off x="0" y="0"/>
              <a:ext cx="11422248" cy="11422248"/>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grpSp>
        <p:grpSp>
          <p:nvGrpSpPr>
            <p:cNvPr id="7" name="Group 7"/>
            <p:cNvGrpSpPr/>
            <p:nvPr/>
          </p:nvGrpSpPr>
          <p:grpSpPr>
            <a:xfrm>
              <a:off x="928641" y="909160"/>
              <a:ext cx="9564966" cy="95649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grpSp>
      </p:grpSp>
      <p:pic>
        <p:nvPicPr>
          <p:cNvPr id="9" name="Picture 9"/>
          <p:cNvPicPr>
            <a:picLocks noChangeAspect="1"/>
          </p:cNvPicPr>
          <p:nvPr/>
        </p:nvPicPr>
        <p:blipFill>
          <a:blip r:embed="rId3"/>
          <a:srcRect l="15069" t="2958" b="28152"/>
          <a:stretch>
            <a:fillRect/>
          </a:stretch>
        </p:blipFill>
        <p:spPr>
          <a:xfrm>
            <a:off x="342684" y="807401"/>
            <a:ext cx="6769958" cy="8874810"/>
          </a:xfrm>
          <a:prstGeom prst="rect">
            <a:avLst/>
          </a:prstGeom>
        </p:spPr>
      </p:pic>
      <p:grpSp>
        <p:nvGrpSpPr>
          <p:cNvPr id="10" name="Group 10"/>
          <p:cNvGrpSpPr/>
          <p:nvPr/>
        </p:nvGrpSpPr>
        <p:grpSpPr>
          <a:xfrm>
            <a:off x="14983313" y="9421117"/>
            <a:ext cx="2676716" cy="207276"/>
            <a:chOff x="0" y="0"/>
            <a:chExt cx="3568955" cy="276368"/>
          </a:xfrm>
        </p:grpSpPr>
        <p:grpSp>
          <p:nvGrpSpPr>
            <p:cNvPr id="11" name="Group 11"/>
            <p:cNvGrpSpPr/>
            <p:nvPr/>
          </p:nvGrpSpPr>
          <p:grpSpPr>
            <a:xfrm>
              <a:off x="3301803" y="9216"/>
              <a:ext cx="267153" cy="26715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19608"/>
                </a:srgbClr>
              </a:solidFill>
            </p:spPr>
          </p:sp>
        </p:grpSp>
        <p:sp>
          <p:nvSpPr>
            <p:cNvPr id="13" name="TextBox 13"/>
            <p:cNvSpPr txBox="1"/>
            <p:nvPr/>
          </p:nvSpPr>
          <p:spPr>
            <a:xfrm>
              <a:off x="0" y="38751"/>
              <a:ext cx="3088833" cy="237618"/>
            </a:xfrm>
            <a:prstGeom prst="rect">
              <a:avLst/>
            </a:prstGeom>
          </p:spPr>
          <p:txBody>
            <a:bodyPr lIns="0" tIns="0" rIns="0" bIns="0" rtlCol="0" anchor="t">
              <a:spAutoFit/>
            </a:bodyPr>
            <a:lstStyle/>
            <a:p>
              <a:pPr algn="r">
                <a:lnSpc>
                  <a:spcPts val="1349"/>
                </a:lnSpc>
              </a:pPr>
              <a:r>
                <a:rPr lang="en-US" sz="1349" spc="67">
                  <a:solidFill>
                    <a:srgbClr val="FFFFFF"/>
                  </a:solidFill>
                  <a:latin typeface="Montserrat Semi-Bold Bold"/>
                </a:rPr>
                <a:t>03 / 23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BD49"/>
        </a:solidFill>
        <a:effectLst/>
      </p:bgPr>
    </p:bg>
    <p:spTree>
      <p:nvGrpSpPr>
        <p:cNvPr id="1" name=""/>
        <p:cNvGrpSpPr/>
        <p:nvPr/>
      </p:nvGrpSpPr>
      <p:grpSpPr>
        <a:xfrm>
          <a:off x="0" y="0"/>
          <a:ext cx="0" cy="0"/>
          <a:chOff x="0" y="0"/>
          <a:chExt cx="0" cy="0"/>
        </a:xfrm>
      </p:grpSpPr>
      <p:grpSp>
        <p:nvGrpSpPr>
          <p:cNvPr id="2" name="Group 2"/>
          <p:cNvGrpSpPr/>
          <p:nvPr/>
        </p:nvGrpSpPr>
        <p:grpSpPr>
          <a:xfrm>
            <a:off x="1786086" y="1720314"/>
            <a:ext cx="8566686" cy="8566686"/>
            <a:chOff x="0" y="0"/>
            <a:chExt cx="11422248" cy="11422248"/>
          </a:xfrm>
        </p:grpSpPr>
        <p:grpSp>
          <p:nvGrpSpPr>
            <p:cNvPr id="3" name="Group 3"/>
            <p:cNvGrpSpPr/>
            <p:nvPr/>
          </p:nvGrpSpPr>
          <p:grpSpPr>
            <a:xfrm>
              <a:off x="0" y="0"/>
              <a:ext cx="11422248" cy="1142224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9804"/>
                </a:srgbClr>
              </a:solidFill>
            </p:spPr>
          </p:sp>
        </p:grpSp>
        <p:grpSp>
          <p:nvGrpSpPr>
            <p:cNvPr id="5" name="Group 5"/>
            <p:cNvGrpSpPr/>
            <p:nvPr/>
          </p:nvGrpSpPr>
          <p:grpSpPr>
            <a:xfrm>
              <a:off x="928641" y="909160"/>
              <a:ext cx="9564966" cy="9564966"/>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9804"/>
                </a:srgbClr>
              </a:solidFill>
            </p:spPr>
          </p:sp>
        </p:grpSp>
      </p:grpSp>
      <p:pic>
        <p:nvPicPr>
          <p:cNvPr id="7" name="Picture 7"/>
          <p:cNvPicPr>
            <a:picLocks noChangeAspect="1"/>
          </p:cNvPicPr>
          <p:nvPr/>
        </p:nvPicPr>
        <p:blipFill>
          <a:blip r:embed="rId2"/>
          <a:srcRect r="11309" b="33434"/>
          <a:stretch>
            <a:fillRect/>
          </a:stretch>
        </p:blipFill>
        <p:spPr>
          <a:xfrm>
            <a:off x="778857" y="2906872"/>
            <a:ext cx="9818800" cy="6945656"/>
          </a:xfrm>
          <a:prstGeom prst="rect">
            <a:avLst/>
          </a:prstGeom>
        </p:spPr>
      </p:pic>
      <p:pic>
        <p:nvPicPr>
          <p:cNvPr id="8" name="Picture 8"/>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98259">
            <a:off x="967116" y="1170650"/>
            <a:ext cx="1637940" cy="1289505"/>
          </a:xfrm>
          <a:prstGeom prst="rect">
            <a:avLst/>
          </a:prstGeom>
        </p:spPr>
      </p:pic>
      <p:pic>
        <p:nvPicPr>
          <p:cNvPr id="9" name="Picture 9"/>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66642" flipH="1">
            <a:off x="10315702" y="4447161"/>
            <a:ext cx="1513461" cy="1191507"/>
          </a:xfrm>
          <a:prstGeom prst="rect">
            <a:avLst/>
          </a:prstGeom>
        </p:spPr>
      </p:pic>
      <p:pic>
        <p:nvPicPr>
          <p:cNvPr id="10" name="Picture 10"/>
          <p:cNvPicPr>
            <a:picLocks noChangeAspect="1"/>
          </p:cNvPicPr>
          <p:nvPr/>
        </p:nvPicPr>
        <p:blipFill>
          <a:blip r:embed="rId5">
            <a:alphaModFix amt="3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88589">
            <a:off x="8098625" y="1018018"/>
            <a:ext cx="865871" cy="1144782"/>
          </a:xfrm>
          <a:prstGeom prst="rect">
            <a:avLst/>
          </a:prstGeom>
        </p:spPr>
      </p:pic>
      <p:pic>
        <p:nvPicPr>
          <p:cNvPr id="11" name="Picture 11"/>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92670" y="2906872"/>
            <a:ext cx="460102" cy="463473"/>
          </a:xfrm>
          <a:prstGeom prst="rect">
            <a:avLst/>
          </a:prstGeom>
        </p:spPr>
      </p:pic>
      <p:pic>
        <p:nvPicPr>
          <p:cNvPr id="12" name="Picture 12"/>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93315" y="5143500"/>
            <a:ext cx="415636" cy="418681"/>
          </a:xfrm>
          <a:prstGeom prst="rect">
            <a:avLst/>
          </a:prstGeom>
        </p:spPr>
      </p:pic>
      <p:sp>
        <p:nvSpPr>
          <p:cNvPr id="13" name="TextBox 13"/>
          <p:cNvSpPr txBox="1"/>
          <p:nvPr/>
        </p:nvSpPr>
        <p:spPr>
          <a:xfrm>
            <a:off x="8509852" y="866775"/>
            <a:ext cx="9025176" cy="1533525"/>
          </a:xfrm>
          <a:prstGeom prst="rect">
            <a:avLst/>
          </a:prstGeom>
        </p:spPr>
        <p:txBody>
          <a:bodyPr lIns="0" tIns="0" rIns="0" bIns="0" rtlCol="0" anchor="t">
            <a:spAutoFit/>
          </a:bodyPr>
          <a:lstStyle/>
          <a:p>
            <a:pPr algn="ctr">
              <a:lnSpc>
                <a:spcPts val="12599"/>
              </a:lnSpc>
            </a:pPr>
            <a:r>
              <a:rPr lang="en-US" sz="9000">
                <a:solidFill>
                  <a:srgbClr val="000000"/>
                </a:solidFill>
                <a:latin typeface="Abril Fatface"/>
              </a:rPr>
              <a:t>Important words </a:t>
            </a:r>
          </a:p>
        </p:txBody>
      </p:sp>
      <p:sp>
        <p:nvSpPr>
          <p:cNvPr id="14" name="TextBox 14"/>
          <p:cNvSpPr txBox="1"/>
          <p:nvPr/>
        </p:nvSpPr>
        <p:spPr>
          <a:xfrm>
            <a:off x="13022440" y="3088790"/>
            <a:ext cx="2630609" cy="5734484"/>
          </a:xfrm>
          <a:prstGeom prst="rect">
            <a:avLst/>
          </a:prstGeom>
        </p:spPr>
        <p:txBody>
          <a:bodyPr lIns="0" tIns="0" rIns="0" bIns="0" rtlCol="0" anchor="t">
            <a:spAutoFit/>
          </a:bodyPr>
          <a:lstStyle/>
          <a:p>
            <a:pPr algn="ctr">
              <a:lnSpc>
                <a:spcPts val="5051"/>
              </a:lnSpc>
            </a:pPr>
            <a:r>
              <a:rPr lang="en-US" sz="3607">
                <a:solidFill>
                  <a:srgbClr val="000000"/>
                </a:solidFill>
                <a:latin typeface="Arimo"/>
              </a:rPr>
              <a:t>  • Myths</a:t>
            </a:r>
          </a:p>
          <a:p>
            <a:pPr algn="ctr">
              <a:lnSpc>
                <a:spcPts val="5051"/>
              </a:lnSpc>
            </a:pPr>
            <a:r>
              <a:rPr lang="en-US" sz="3607">
                <a:solidFill>
                  <a:srgbClr val="000000"/>
                </a:solidFill>
                <a:latin typeface="Arimo"/>
              </a:rPr>
              <a:t>• Facts</a:t>
            </a:r>
          </a:p>
          <a:p>
            <a:pPr algn="ctr">
              <a:lnSpc>
                <a:spcPts val="5051"/>
              </a:lnSpc>
            </a:pPr>
            <a:r>
              <a:rPr lang="en-US" sz="3607">
                <a:solidFill>
                  <a:srgbClr val="000000"/>
                </a:solidFill>
                <a:latin typeface="Arimo"/>
              </a:rPr>
              <a:t>• Sneaky</a:t>
            </a:r>
          </a:p>
          <a:p>
            <a:pPr algn="ctr">
              <a:lnSpc>
                <a:spcPts val="5051"/>
              </a:lnSpc>
            </a:pPr>
            <a:r>
              <a:rPr lang="en-US" sz="3607">
                <a:solidFill>
                  <a:srgbClr val="000000"/>
                </a:solidFill>
                <a:latin typeface="Arimo"/>
              </a:rPr>
              <a:t>• Imagincry</a:t>
            </a:r>
          </a:p>
          <a:p>
            <a:pPr algn="ctr">
              <a:lnSpc>
                <a:spcPts val="5051"/>
              </a:lnSpc>
            </a:pPr>
            <a:r>
              <a:rPr lang="en-US" sz="3607">
                <a:solidFill>
                  <a:srgbClr val="000000"/>
                </a:solidFill>
                <a:latin typeface="Arimo"/>
              </a:rPr>
              <a:t>•Get in touch</a:t>
            </a:r>
          </a:p>
          <a:p>
            <a:pPr algn="ctr">
              <a:lnSpc>
                <a:spcPts val="5051"/>
              </a:lnSpc>
            </a:pPr>
            <a:r>
              <a:rPr lang="en-US" sz="3607">
                <a:solidFill>
                  <a:srgbClr val="000000"/>
                </a:solidFill>
                <a:latin typeface="Arimo"/>
              </a:rPr>
              <a:t>• Find out</a:t>
            </a:r>
          </a:p>
          <a:p>
            <a:pPr algn="ctr">
              <a:lnSpc>
                <a:spcPts val="5051"/>
              </a:lnSpc>
            </a:pPr>
            <a:r>
              <a:rPr lang="en-US" sz="3607">
                <a:solidFill>
                  <a:srgbClr val="000000"/>
                </a:solidFill>
                <a:latin typeface="Arimo"/>
              </a:rPr>
              <a:t> •Dug out</a:t>
            </a:r>
          </a:p>
          <a:p>
            <a:pPr algn="ctr">
              <a:lnSpc>
                <a:spcPts val="5051"/>
              </a:lnSpc>
            </a:pPr>
            <a:r>
              <a:rPr lang="en-US" sz="3607">
                <a:solidFill>
                  <a:srgbClr val="000000"/>
                </a:solidFill>
                <a:latin typeface="Arimo"/>
              </a:rPr>
              <a:t>• Huge</a:t>
            </a:r>
          </a:p>
          <a:p>
            <a:pPr algn="ctr">
              <a:lnSpc>
                <a:spcPts val="5051"/>
              </a:lnSpc>
            </a:pPr>
            <a:r>
              <a:rPr lang="en-US" sz="3607">
                <a:solidFill>
                  <a:srgbClr val="000000"/>
                </a:solidFill>
                <a:latin typeface="Arimo"/>
              </a:rPr>
              <a:t>•Worth in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59300" y="674067"/>
            <a:ext cx="400729" cy="266667"/>
          </a:xfrm>
          <a:prstGeom prst="rect">
            <a:avLst/>
          </a:prstGeom>
        </p:spPr>
      </p:pic>
      <p:sp>
        <p:nvSpPr>
          <p:cNvPr id="3" name="TextBox 3"/>
          <p:cNvSpPr txBox="1"/>
          <p:nvPr/>
        </p:nvSpPr>
        <p:spPr>
          <a:xfrm>
            <a:off x="1028700" y="4000273"/>
            <a:ext cx="16230600" cy="4593382"/>
          </a:xfrm>
          <a:prstGeom prst="rect">
            <a:avLst/>
          </a:prstGeom>
        </p:spPr>
        <p:txBody>
          <a:bodyPr lIns="0" tIns="0" rIns="0" bIns="0" rtlCol="0" anchor="t">
            <a:spAutoFit/>
          </a:bodyPr>
          <a:lstStyle/>
          <a:p>
            <a:pPr algn="ctr">
              <a:lnSpc>
                <a:spcPts val="5200"/>
              </a:lnSpc>
            </a:pPr>
            <a:r>
              <a:rPr lang="en-US" sz="4000" spc="40">
                <a:solidFill>
                  <a:srgbClr val="FFFFFF"/>
                </a:solidFill>
                <a:latin typeface="Montserrat"/>
              </a:rPr>
              <a:t>A gypsy girl's magical dance is told in the Legend of Wild Rose, a legend from the Aegean Region. Wild rose dances only on full moon nights. Because there is a wild beast living in the forest. Once this monster starts watching the Wild Rose dance, it won't attack people in the town. But one day, when two people from the town capture Wild Rose, the monster kills all the townspeople. </a:t>
            </a:r>
          </a:p>
        </p:txBody>
      </p:sp>
      <p:grpSp>
        <p:nvGrpSpPr>
          <p:cNvPr id="4" name="Group 4"/>
          <p:cNvGrpSpPr/>
          <p:nvPr/>
        </p:nvGrpSpPr>
        <p:grpSpPr>
          <a:xfrm>
            <a:off x="4691635" y="679408"/>
            <a:ext cx="8904730" cy="2536962"/>
            <a:chOff x="0" y="0"/>
            <a:chExt cx="11872974" cy="3382616"/>
          </a:xfrm>
        </p:grpSpPr>
        <p:grpSp>
          <p:nvGrpSpPr>
            <p:cNvPr id="5" name="Group 5"/>
            <p:cNvGrpSpPr/>
            <p:nvPr/>
          </p:nvGrpSpPr>
          <p:grpSpPr>
            <a:xfrm>
              <a:off x="0" y="0"/>
              <a:ext cx="11872974" cy="3382616"/>
              <a:chOff x="0" y="0"/>
              <a:chExt cx="16521207" cy="4706900"/>
            </a:xfrm>
          </p:grpSpPr>
          <p:sp>
            <p:nvSpPr>
              <p:cNvPr id="6" name="Freeform 6"/>
              <p:cNvSpPr/>
              <p:nvPr/>
            </p:nvSpPr>
            <p:spPr>
              <a:xfrm>
                <a:off x="0" y="0"/>
                <a:ext cx="16521207" cy="4706900"/>
              </a:xfrm>
              <a:custGeom>
                <a:avLst/>
                <a:gdLst/>
                <a:ahLst/>
                <a:cxnLst/>
                <a:rect l="l" t="t" r="r" b="b"/>
                <a:pathLst>
                  <a:path w="16521207" h="4706900">
                    <a:moveTo>
                      <a:pt x="0" y="0"/>
                    </a:moveTo>
                    <a:lnTo>
                      <a:pt x="0" y="4706900"/>
                    </a:lnTo>
                    <a:lnTo>
                      <a:pt x="16521207" y="4706900"/>
                    </a:lnTo>
                    <a:lnTo>
                      <a:pt x="16521207" y="0"/>
                    </a:lnTo>
                    <a:lnTo>
                      <a:pt x="0" y="0"/>
                    </a:lnTo>
                    <a:close/>
                    <a:moveTo>
                      <a:pt x="16460246" y="4645940"/>
                    </a:moveTo>
                    <a:lnTo>
                      <a:pt x="59690" y="4645940"/>
                    </a:lnTo>
                    <a:lnTo>
                      <a:pt x="59690" y="59690"/>
                    </a:lnTo>
                    <a:lnTo>
                      <a:pt x="16460246" y="59690"/>
                    </a:lnTo>
                    <a:lnTo>
                      <a:pt x="16460246" y="4645940"/>
                    </a:lnTo>
                    <a:close/>
                  </a:path>
                </a:pathLst>
              </a:custGeom>
              <a:solidFill>
                <a:srgbClr val="FFFFFF"/>
              </a:solidFill>
            </p:spPr>
          </p:sp>
        </p:grpSp>
        <p:sp>
          <p:nvSpPr>
            <p:cNvPr id="7" name="TextBox 7"/>
            <p:cNvSpPr txBox="1"/>
            <p:nvPr/>
          </p:nvSpPr>
          <p:spPr>
            <a:xfrm>
              <a:off x="0" y="462273"/>
              <a:ext cx="11872974" cy="2591420"/>
            </a:xfrm>
            <a:prstGeom prst="rect">
              <a:avLst/>
            </a:prstGeom>
          </p:spPr>
          <p:txBody>
            <a:bodyPr lIns="0" tIns="0" rIns="0" bIns="0" rtlCol="0" anchor="t">
              <a:spAutoFit/>
            </a:bodyPr>
            <a:lstStyle/>
            <a:p>
              <a:pPr algn="ctr">
                <a:lnSpc>
                  <a:spcPts val="7314"/>
                </a:lnSpc>
              </a:pPr>
              <a:r>
                <a:rPr lang="en-US" sz="7314">
                  <a:solidFill>
                    <a:srgbClr val="000000"/>
                  </a:solidFill>
                  <a:latin typeface="Baloo Bold"/>
                </a:rPr>
                <a:t> LEGEND OF WILD ROSE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C29C"/>
        </a:solidFill>
        <a:effectLst/>
      </p:bgPr>
    </p:bg>
    <p:spTree>
      <p:nvGrpSpPr>
        <p:cNvPr id="1" name=""/>
        <p:cNvGrpSpPr/>
        <p:nvPr/>
      </p:nvGrpSpPr>
      <p:grpSpPr>
        <a:xfrm>
          <a:off x="0" y="0"/>
          <a:ext cx="0" cy="0"/>
          <a:chOff x="0" y="0"/>
          <a:chExt cx="0" cy="0"/>
        </a:xfrm>
      </p:grpSpPr>
      <p:sp>
        <p:nvSpPr>
          <p:cNvPr id="2" name="TextBox 2"/>
          <p:cNvSpPr txBox="1"/>
          <p:nvPr/>
        </p:nvSpPr>
        <p:spPr>
          <a:xfrm>
            <a:off x="767565" y="1996782"/>
            <a:ext cx="8646148" cy="3128001"/>
          </a:xfrm>
          <a:prstGeom prst="rect">
            <a:avLst/>
          </a:prstGeom>
        </p:spPr>
        <p:txBody>
          <a:bodyPr lIns="0" tIns="0" rIns="0" bIns="0" rtlCol="0" anchor="t">
            <a:spAutoFit/>
          </a:bodyPr>
          <a:lstStyle/>
          <a:p>
            <a:pPr>
              <a:lnSpc>
                <a:spcPts val="12600"/>
              </a:lnSpc>
            </a:pPr>
            <a:r>
              <a:rPr lang="en-US" sz="9000">
                <a:solidFill>
                  <a:srgbClr val="FFFFFF"/>
                </a:solidFill>
                <a:latin typeface="Baloo Bold"/>
              </a:rPr>
              <a:t>TURKEY'S OLD BUILDINGS </a:t>
            </a:r>
          </a:p>
        </p:txBody>
      </p:sp>
      <p:grpSp>
        <p:nvGrpSpPr>
          <p:cNvPr id="3" name="Group 3"/>
          <p:cNvGrpSpPr/>
          <p:nvPr/>
        </p:nvGrpSpPr>
        <p:grpSpPr>
          <a:xfrm>
            <a:off x="8530844" y="490892"/>
            <a:ext cx="8566686" cy="8566686"/>
            <a:chOff x="0" y="0"/>
            <a:chExt cx="11422248" cy="11422248"/>
          </a:xfrm>
        </p:grpSpPr>
        <p:grpSp>
          <p:nvGrpSpPr>
            <p:cNvPr id="4" name="Group 4"/>
            <p:cNvGrpSpPr/>
            <p:nvPr/>
          </p:nvGrpSpPr>
          <p:grpSpPr>
            <a:xfrm>
              <a:off x="0" y="0"/>
              <a:ext cx="11422248" cy="1142224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9804"/>
                </a:srgbClr>
              </a:solidFill>
            </p:spPr>
          </p:sp>
        </p:grpSp>
        <p:grpSp>
          <p:nvGrpSpPr>
            <p:cNvPr id="6" name="Group 6"/>
            <p:cNvGrpSpPr/>
            <p:nvPr/>
          </p:nvGrpSpPr>
          <p:grpSpPr>
            <a:xfrm>
              <a:off x="928641" y="909160"/>
              <a:ext cx="9564966" cy="956496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9804"/>
                </a:srgbClr>
              </a:solidFill>
            </p:spPr>
          </p:sp>
        </p:grpSp>
      </p:grpSp>
      <p:pic>
        <p:nvPicPr>
          <p:cNvPr id="8" name="Picture 8"/>
          <p:cNvPicPr>
            <a:picLocks noChangeAspect="1"/>
          </p:cNvPicPr>
          <p:nvPr/>
        </p:nvPicPr>
        <p:blipFill>
          <a:blip r:embed="rId2"/>
          <a:srcRect r="9682" b="13691"/>
          <a:stretch>
            <a:fillRect/>
          </a:stretch>
        </p:blipFill>
        <p:spPr>
          <a:xfrm>
            <a:off x="7255112" y="487510"/>
            <a:ext cx="10203358" cy="9799490"/>
          </a:xfrm>
          <a:prstGeom prst="rect">
            <a:avLst/>
          </a:prstGeom>
        </p:spPr>
      </p:pic>
      <p:pic>
        <p:nvPicPr>
          <p:cNvPr id="9" name="Picture 9"/>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98259">
            <a:off x="8594743" y="1523479"/>
            <a:ext cx="1637940" cy="1289505"/>
          </a:xfrm>
          <a:prstGeom prst="rect">
            <a:avLst/>
          </a:prstGeom>
        </p:spPr>
      </p:pic>
      <p:pic>
        <p:nvPicPr>
          <p:cNvPr id="10" name="Picture 10"/>
          <p:cNvPicPr>
            <a:picLocks noChangeAspect="1"/>
          </p:cNvPicPr>
          <p:nvPr/>
        </p:nvPicPr>
        <p:blipFill>
          <a:blip r:embed="rId5">
            <a:alphaModFix amt="3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88589">
            <a:off x="15236159" y="809551"/>
            <a:ext cx="1181173" cy="1561648"/>
          </a:xfrm>
          <a:prstGeom prst="rect">
            <a:avLst/>
          </a:prstGeom>
        </p:spPr>
      </p:pic>
      <p:pic>
        <p:nvPicPr>
          <p:cNvPr id="11" name="Picture 11"/>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5083" y="6515889"/>
            <a:ext cx="815228" cy="82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48A7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9" r="4712" b="2839"/>
          <a:stretch>
            <a:fillRect/>
          </a:stretch>
        </p:blipFill>
        <p:spPr>
          <a:xfrm>
            <a:off x="8258539" y="2833291"/>
            <a:ext cx="8560145" cy="5875812"/>
          </a:xfrm>
          <a:prstGeom prst="rect">
            <a:avLst/>
          </a:prstGeom>
        </p:spPr>
      </p:pic>
      <p:sp>
        <p:nvSpPr>
          <p:cNvPr id="3" name="TextBox 3"/>
          <p:cNvSpPr txBox="1"/>
          <p:nvPr/>
        </p:nvSpPr>
        <p:spPr>
          <a:xfrm>
            <a:off x="1391862" y="3591877"/>
            <a:ext cx="5693267" cy="4330065"/>
          </a:xfrm>
          <a:prstGeom prst="rect">
            <a:avLst/>
          </a:prstGeom>
        </p:spPr>
        <p:txBody>
          <a:bodyPr lIns="0" tIns="0" rIns="0" bIns="0" rtlCol="0" anchor="t">
            <a:spAutoFit/>
          </a:bodyPr>
          <a:lstStyle/>
          <a:p>
            <a:pPr algn="ctr">
              <a:lnSpc>
                <a:spcPts val="4290"/>
              </a:lnSpc>
            </a:pPr>
            <a:r>
              <a:rPr lang="en-US" sz="3300" spc="33">
                <a:solidFill>
                  <a:srgbClr val="FFFFFF"/>
                </a:solidFill>
                <a:latin typeface="Montserrat"/>
              </a:rPr>
              <a:t>B.C. It was founded by the Achaeans in the 10th century and is one of the prosperous rich cities of the ancient period. The Theater here was built by the Romans in the 2nd century AD. </a:t>
            </a:r>
          </a:p>
        </p:txBody>
      </p:sp>
      <p:sp>
        <p:nvSpPr>
          <p:cNvPr id="4" name="TextBox 4"/>
          <p:cNvSpPr txBox="1"/>
          <p:nvPr/>
        </p:nvSpPr>
        <p:spPr>
          <a:xfrm>
            <a:off x="6616642" y="843314"/>
            <a:ext cx="5054715" cy="963930"/>
          </a:xfrm>
          <a:prstGeom prst="rect">
            <a:avLst/>
          </a:prstGeom>
        </p:spPr>
        <p:txBody>
          <a:bodyPr lIns="0" tIns="0" rIns="0" bIns="0" rtlCol="0" anchor="t">
            <a:spAutoFit/>
          </a:bodyPr>
          <a:lstStyle/>
          <a:p>
            <a:pPr algn="ctr">
              <a:lnSpc>
                <a:spcPts val="7200"/>
              </a:lnSpc>
            </a:pPr>
            <a:r>
              <a:rPr lang="en-US" sz="7200">
                <a:solidFill>
                  <a:srgbClr val="000000"/>
                </a:solidFill>
                <a:latin typeface="Baloo Bold"/>
              </a:rPr>
              <a:t>ASPENDOS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D7F3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630852" y="2423149"/>
            <a:ext cx="10043999" cy="5604420"/>
          </a:xfrm>
          <a:prstGeom prst="rect">
            <a:avLst/>
          </a:prstGeom>
        </p:spPr>
      </p:pic>
      <p:sp>
        <p:nvSpPr>
          <p:cNvPr id="3" name="TextBox 3"/>
          <p:cNvSpPr txBox="1"/>
          <p:nvPr/>
        </p:nvSpPr>
        <p:spPr>
          <a:xfrm>
            <a:off x="6636340" y="690423"/>
            <a:ext cx="6016512" cy="787742"/>
          </a:xfrm>
          <a:prstGeom prst="rect">
            <a:avLst/>
          </a:prstGeom>
        </p:spPr>
        <p:txBody>
          <a:bodyPr lIns="0" tIns="0" rIns="0" bIns="0" rtlCol="0" anchor="t">
            <a:spAutoFit/>
          </a:bodyPr>
          <a:lstStyle/>
          <a:p>
            <a:pPr>
              <a:lnSpc>
                <a:spcPts val="5888"/>
              </a:lnSpc>
            </a:pPr>
            <a:r>
              <a:rPr lang="en-US" sz="5888">
                <a:solidFill>
                  <a:srgbClr val="000000"/>
                </a:solidFill>
                <a:latin typeface="Baloo Bold"/>
              </a:rPr>
              <a:t>ANI RUINS </a:t>
            </a:r>
          </a:p>
        </p:txBody>
      </p:sp>
      <p:sp>
        <p:nvSpPr>
          <p:cNvPr id="4" name="TextBox 4"/>
          <p:cNvSpPr txBox="1"/>
          <p:nvPr/>
        </p:nvSpPr>
        <p:spPr>
          <a:xfrm>
            <a:off x="1028700" y="2965349"/>
            <a:ext cx="5836488" cy="5062220"/>
          </a:xfrm>
          <a:prstGeom prst="rect">
            <a:avLst/>
          </a:prstGeom>
        </p:spPr>
        <p:txBody>
          <a:bodyPr lIns="0" tIns="0" rIns="0" bIns="0" rtlCol="0" anchor="t">
            <a:spAutoFit/>
          </a:bodyPr>
          <a:lstStyle/>
          <a:p>
            <a:pPr algn="ctr">
              <a:lnSpc>
                <a:spcPts val="4480"/>
              </a:lnSpc>
            </a:pPr>
            <a:r>
              <a:rPr lang="en-US" sz="3200">
                <a:solidFill>
                  <a:srgbClr val="FFFFFF"/>
                </a:solidFill>
                <a:latin typeface="Arimo"/>
              </a:rPr>
              <a:t>The history of Ani Ruins, 42 km from Kars, a medieval city built on a volcanic tuff layer, dates back to BC. It dates back to 5000 years. B.C. It was founded by the Achaeans in the 10th century and is one of the prosperous rich cities of the ancient period.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8A4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280957" y="2749642"/>
            <a:ext cx="9978343" cy="5637764"/>
          </a:xfrm>
          <a:prstGeom prst="rect">
            <a:avLst/>
          </a:prstGeom>
        </p:spPr>
      </p:pic>
      <p:grpSp>
        <p:nvGrpSpPr>
          <p:cNvPr id="3" name="Group 3"/>
          <p:cNvGrpSpPr/>
          <p:nvPr/>
        </p:nvGrpSpPr>
        <p:grpSpPr>
          <a:xfrm>
            <a:off x="3991075" y="1028700"/>
            <a:ext cx="10305850" cy="2384860"/>
            <a:chOff x="0" y="0"/>
            <a:chExt cx="13741134" cy="3179813"/>
          </a:xfrm>
        </p:grpSpPr>
        <p:sp>
          <p:nvSpPr>
            <p:cNvPr id="4" name="TextBox 4"/>
            <p:cNvSpPr txBox="1"/>
            <p:nvPr/>
          </p:nvSpPr>
          <p:spPr>
            <a:xfrm>
              <a:off x="0" y="-104775"/>
              <a:ext cx="13741134" cy="1213909"/>
            </a:xfrm>
            <a:prstGeom prst="rect">
              <a:avLst/>
            </a:prstGeom>
          </p:spPr>
          <p:txBody>
            <a:bodyPr lIns="0" tIns="0" rIns="0" bIns="0" rtlCol="0" anchor="t">
              <a:spAutoFit/>
            </a:bodyPr>
            <a:lstStyle/>
            <a:p>
              <a:pPr>
                <a:lnSpc>
                  <a:spcPts val="7699"/>
                </a:lnSpc>
              </a:pPr>
              <a:r>
                <a:rPr lang="en-US" sz="5499">
                  <a:solidFill>
                    <a:srgbClr val="000000"/>
                  </a:solidFill>
                  <a:latin typeface="Baloo Bold"/>
                </a:rPr>
                <a:t>ÇATALHÖYÜK NEOLITHIC CITY </a:t>
              </a:r>
            </a:p>
          </p:txBody>
        </p:sp>
        <p:sp>
          <p:nvSpPr>
            <p:cNvPr id="5" name="TextBox 5"/>
            <p:cNvSpPr txBox="1"/>
            <p:nvPr/>
          </p:nvSpPr>
          <p:spPr>
            <a:xfrm>
              <a:off x="0" y="1434074"/>
              <a:ext cx="12334070" cy="986143"/>
            </a:xfrm>
            <a:prstGeom prst="rect">
              <a:avLst/>
            </a:prstGeom>
          </p:spPr>
          <p:txBody>
            <a:bodyPr lIns="0" tIns="0" rIns="0" bIns="0" rtlCol="0" anchor="t">
              <a:spAutoFit/>
            </a:bodyPr>
            <a:lstStyle/>
            <a:p>
              <a:pPr>
                <a:lnSpc>
                  <a:spcPts val="6433"/>
                </a:lnSpc>
              </a:pPr>
              <a:endParaRPr/>
            </a:p>
          </p:txBody>
        </p:sp>
      </p:grpSp>
      <p:sp>
        <p:nvSpPr>
          <p:cNvPr id="6" name="TextBox 6"/>
          <p:cNvSpPr txBox="1"/>
          <p:nvPr/>
        </p:nvSpPr>
        <p:spPr>
          <a:xfrm>
            <a:off x="712332" y="3327835"/>
            <a:ext cx="5383844" cy="4395655"/>
          </a:xfrm>
          <a:prstGeom prst="rect">
            <a:avLst/>
          </a:prstGeom>
        </p:spPr>
        <p:txBody>
          <a:bodyPr lIns="0" tIns="0" rIns="0" bIns="0" rtlCol="0" anchor="t">
            <a:spAutoFit/>
          </a:bodyPr>
          <a:lstStyle/>
          <a:p>
            <a:pPr algn="ctr">
              <a:lnSpc>
                <a:spcPts val="4994"/>
              </a:lnSpc>
            </a:pPr>
            <a:r>
              <a:rPr lang="en-US" sz="3567">
                <a:solidFill>
                  <a:srgbClr val="FFFFFF"/>
                </a:solidFill>
                <a:latin typeface="Arimo"/>
              </a:rPr>
              <a:t>The earliest settlement level BC. The ancient city, which dates back to 5500 years, is considered to be one of the largest and most crowded settlements of the period.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Özel</PresentationFormat>
  <Paragraphs>0</Paragraphs>
  <Slides>10</Slides>
  <Notes>0</Notes>
  <HiddenSlides>0</HiddenSlides>
  <MMClips>0</MMClips>
  <ScaleCrop>false</ScaleCrop>
  <HeadingPairs>
    <vt:vector size="4" baseType="variant">
      <vt:variant>
        <vt:lpstr>Tema</vt:lpstr>
      </vt:variant>
      <vt:variant>
        <vt:i4>1</vt:i4>
      </vt:variant>
      <vt:variant>
        <vt:lpstr>Slayt Başlıkları</vt:lpstr>
      </vt:variant>
      <vt:variant>
        <vt:i4>10</vt:i4>
      </vt:variant>
    </vt:vector>
  </HeadingPairs>
  <TitlesOfParts>
    <vt:vector size="11"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 Modern İllüstrasyon 3B İnsanlar Test Eğitim Sunumu</dc:title>
  <cp:lastModifiedBy>ranasen.2005@gmail.com</cp:lastModifiedBy>
  <cp:revision>3</cp:revision>
  <dcterms:created xsi:type="dcterms:W3CDTF">2006-08-16T00:00:00Z</dcterms:created>
  <dcterms:modified xsi:type="dcterms:W3CDTF">2022-03-20T06:15:45Z</dcterms:modified>
  <dc:identifier>DAE7cWEWCOo</dc:identifier>
</cp:coreProperties>
</file>