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B477A4-369C-5B4E-BFD1-74DBFAEBADA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BF1A01-1713-264F-822F-565398DD6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770F9F0-0748-E245-954F-259B469E391D}"/>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5" name="Alt Bilgi Yer Tutucusu 4">
            <a:extLst>
              <a:ext uri="{FF2B5EF4-FFF2-40B4-BE49-F238E27FC236}">
                <a16:creationId xmlns:a16="http://schemas.microsoft.com/office/drawing/2014/main" id="{9A6EC719-6B59-104E-8B01-257E1B08F0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6D9887D-1F90-AA4A-B92D-D52CF4A4074B}"/>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3662983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055243-C63B-4648-A1C1-40E1171F798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0B720D4-D23E-C543-AFEF-F9A8AFEEED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28E334-1237-0E45-B4C2-0D681FE3B2B8}"/>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5" name="Alt Bilgi Yer Tutucusu 4">
            <a:extLst>
              <a:ext uri="{FF2B5EF4-FFF2-40B4-BE49-F238E27FC236}">
                <a16:creationId xmlns:a16="http://schemas.microsoft.com/office/drawing/2014/main" id="{971375B6-12EE-9148-BDF5-1DB1C1BDB1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CCF354-F00E-814F-8D05-14081127322D}"/>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268572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C33D724-ED3D-1048-BF43-FF6ED49AB2F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1E27814-328D-1843-BEF3-DDC73C98984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EF40D7E-61FA-4541-9D82-5C0EE6D4E645}"/>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5" name="Alt Bilgi Yer Tutucusu 4">
            <a:extLst>
              <a:ext uri="{FF2B5EF4-FFF2-40B4-BE49-F238E27FC236}">
                <a16:creationId xmlns:a16="http://schemas.microsoft.com/office/drawing/2014/main" id="{1D06B913-4789-BA4D-89D8-AE094D6B3C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54CF3B-CD1D-B34F-A5E1-09F2BB1D30E0}"/>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1352090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C53BF7-411A-154B-890F-B21013BC53E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5F65630-7919-234E-B073-A84C1D659EE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E6FDA07-4C77-3540-8222-64ED205842A9}"/>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5" name="Alt Bilgi Yer Tutucusu 4">
            <a:extLst>
              <a:ext uri="{FF2B5EF4-FFF2-40B4-BE49-F238E27FC236}">
                <a16:creationId xmlns:a16="http://schemas.microsoft.com/office/drawing/2014/main" id="{20507756-1DDD-9E44-854C-22781F7D5E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51B0FB-127D-D049-85A6-32BCDEFF3A5A}"/>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33541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4413D5-E077-1E41-BDB9-07C3434524A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D9CD8D8-93C5-0145-BE3B-44FC54D777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B6FF8C3-A7A6-D240-AEDC-6CEE47173ABD}"/>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5" name="Alt Bilgi Yer Tutucusu 4">
            <a:extLst>
              <a:ext uri="{FF2B5EF4-FFF2-40B4-BE49-F238E27FC236}">
                <a16:creationId xmlns:a16="http://schemas.microsoft.com/office/drawing/2014/main" id="{B4934117-073C-1F41-AE50-559D0D8212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393881-691A-AD49-8B9C-FABA4D2096A7}"/>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302896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D8AACD-422E-E445-95BA-C8BD10E7614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F81C864-CEA8-F947-B00E-BFE7F8BF717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1F96B63-6B08-2F42-A36A-EF1A4BE15E1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B8D907B-D2B5-9B4C-8E1E-1EF1E71C2C2D}"/>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6" name="Alt Bilgi Yer Tutucusu 5">
            <a:extLst>
              <a:ext uri="{FF2B5EF4-FFF2-40B4-BE49-F238E27FC236}">
                <a16:creationId xmlns:a16="http://schemas.microsoft.com/office/drawing/2014/main" id="{BD09AC4A-0760-F84D-AD18-9B139CA008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A8A8028-1C79-1B4E-B49D-BC0E70AC6F99}"/>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69855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481628-9BF2-D14A-AF7B-ACE8B07593E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CE95029-EDCD-554F-85D8-EBE3235ED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629605B-92DC-9B48-AF6B-48E38F0E00B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4084983-DE3A-4A49-8156-D86B9B7BF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DD89F25-94A3-014B-AAB5-DDF6EE16A69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0DBBC1E-CAAA-AE4A-A291-069DB65CF902}"/>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8" name="Alt Bilgi Yer Tutucusu 7">
            <a:extLst>
              <a:ext uri="{FF2B5EF4-FFF2-40B4-BE49-F238E27FC236}">
                <a16:creationId xmlns:a16="http://schemas.microsoft.com/office/drawing/2014/main" id="{9F2E3807-416F-5347-8DAA-B3785DEA615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F19FC67-A0F3-914B-B15B-2D427642EBE0}"/>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64632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1EBDC4-D09C-1F4B-BEB7-03BF959D7F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13CC719-3FAB-7445-A91B-D0DB4E71DFD0}"/>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4" name="Alt Bilgi Yer Tutucusu 3">
            <a:extLst>
              <a:ext uri="{FF2B5EF4-FFF2-40B4-BE49-F238E27FC236}">
                <a16:creationId xmlns:a16="http://schemas.microsoft.com/office/drawing/2014/main" id="{D7AE0572-6ADB-F945-B73B-EAD065EAE7A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E34F905-B8F7-7241-B62B-6FFEF2C00CC3}"/>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13892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CD1BB1B-1937-9D45-889A-E57839C81B60}"/>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3" name="Alt Bilgi Yer Tutucusu 2">
            <a:extLst>
              <a:ext uri="{FF2B5EF4-FFF2-40B4-BE49-F238E27FC236}">
                <a16:creationId xmlns:a16="http://schemas.microsoft.com/office/drawing/2014/main" id="{530775AD-748B-9D4A-B299-85E580CA25B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A86D7A7-C101-354B-A2B7-065CB8E86D2E}"/>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1037543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BCD0D5-742D-6442-97FE-9CD289BE4C9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B69B839-F719-8047-A9E3-AE60692D3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1A3E225-16F3-F843-9EB6-69AFF8CD3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7BD217C-3D93-A448-808D-7417F6EFD453}"/>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6" name="Alt Bilgi Yer Tutucusu 5">
            <a:extLst>
              <a:ext uri="{FF2B5EF4-FFF2-40B4-BE49-F238E27FC236}">
                <a16:creationId xmlns:a16="http://schemas.microsoft.com/office/drawing/2014/main" id="{0C496C19-CA8A-B846-9944-56AC7631C8F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948583-A122-2D4D-888F-2159BA62B5B4}"/>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483544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8E9AA8-CB95-C544-A41C-D197092613D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5A69C51-990B-5249-9975-39F2AB605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F6EBEC0-115D-544C-8C05-5DDD7B7EC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DD914E1-5AAB-A249-ACBF-B86962CD5B7B}"/>
              </a:ext>
            </a:extLst>
          </p:cNvPr>
          <p:cNvSpPr>
            <a:spLocks noGrp="1"/>
          </p:cNvSpPr>
          <p:nvPr>
            <p:ph type="dt" sz="half" idx="10"/>
          </p:nvPr>
        </p:nvSpPr>
        <p:spPr/>
        <p:txBody>
          <a:bodyPr/>
          <a:lstStyle/>
          <a:p>
            <a:fld id="{9C4A37A7-6BDD-DF44-94CB-EFAFCBC937D8}" type="datetimeFigureOut">
              <a:rPr lang="tr-TR" smtClean="0"/>
              <a:t>7.12.2021</a:t>
            </a:fld>
            <a:endParaRPr lang="tr-TR"/>
          </a:p>
        </p:txBody>
      </p:sp>
      <p:sp>
        <p:nvSpPr>
          <p:cNvPr id="6" name="Alt Bilgi Yer Tutucusu 5">
            <a:extLst>
              <a:ext uri="{FF2B5EF4-FFF2-40B4-BE49-F238E27FC236}">
                <a16:creationId xmlns:a16="http://schemas.microsoft.com/office/drawing/2014/main" id="{375BF58D-EE66-9345-9168-C1E60E7877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A5E3C9-38F3-DF4A-B4DA-C5B90E93103E}"/>
              </a:ext>
            </a:extLst>
          </p:cNvPr>
          <p:cNvSpPr>
            <a:spLocks noGrp="1"/>
          </p:cNvSpPr>
          <p:nvPr>
            <p:ph type="sldNum" sz="quarter" idx="12"/>
          </p:nvPr>
        </p:nvSpPr>
        <p:spPr/>
        <p:txBody>
          <a:bodyPr/>
          <a:lstStyle/>
          <a:p>
            <a:fld id="{6B337036-9774-AA40-97D3-4296A0F9DA32}" type="slidenum">
              <a:rPr lang="tr-TR" smtClean="0"/>
              <a:t>‹#›</a:t>
            </a:fld>
            <a:endParaRPr lang="tr-TR"/>
          </a:p>
        </p:txBody>
      </p:sp>
    </p:spTree>
    <p:extLst>
      <p:ext uri="{BB962C8B-B14F-4D97-AF65-F5344CB8AC3E}">
        <p14:creationId xmlns:p14="http://schemas.microsoft.com/office/powerpoint/2010/main" val="236831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2B0310F-4126-9343-8417-34D66534A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7DD3E30-A847-6B4F-B3E6-D0193B611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83625E0-E443-3F41-80D3-C54DF480C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A37A7-6BDD-DF44-94CB-EFAFCBC937D8}" type="datetimeFigureOut">
              <a:rPr lang="tr-TR" smtClean="0"/>
              <a:t>7.12.2021</a:t>
            </a:fld>
            <a:endParaRPr lang="tr-TR"/>
          </a:p>
        </p:txBody>
      </p:sp>
      <p:sp>
        <p:nvSpPr>
          <p:cNvPr id="5" name="Alt Bilgi Yer Tutucusu 4">
            <a:extLst>
              <a:ext uri="{FF2B5EF4-FFF2-40B4-BE49-F238E27FC236}">
                <a16:creationId xmlns:a16="http://schemas.microsoft.com/office/drawing/2014/main" id="{A8466B8A-C8AC-F74F-9E2B-16E5F655D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76EA487-F75C-A54E-BF7F-07F2F21EA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37036-9774-AA40-97D3-4296A0F9DA32}" type="slidenum">
              <a:rPr lang="tr-TR" smtClean="0"/>
              <a:t>‹#›</a:t>
            </a:fld>
            <a:endParaRPr lang="tr-TR"/>
          </a:p>
        </p:txBody>
      </p:sp>
    </p:spTree>
    <p:extLst>
      <p:ext uri="{BB962C8B-B14F-4D97-AF65-F5344CB8AC3E}">
        <p14:creationId xmlns:p14="http://schemas.microsoft.com/office/powerpoint/2010/main" val="2075910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m.wikipedia.org/wiki/Columbia_Uzay_Meki%C4%9Fi_Kazas%C4%B1" TargetMode="External"/><Relationship Id="rId2" Type="http://schemas.openxmlformats.org/officeDocument/2006/relationships/hyperlink" Target="https://www.fakiryazar.com/yasanmis-uzay-kazalari/am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AC661AF8-13AD-9E47-B8AA-42288228C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a:extLst>
              <a:ext uri="{FF2B5EF4-FFF2-40B4-BE49-F238E27FC236}">
                <a16:creationId xmlns:a16="http://schemas.microsoft.com/office/drawing/2014/main" id="{1E41FB01-C238-5148-A4C9-989FE68A78DE}"/>
              </a:ext>
            </a:extLst>
          </p:cNvPr>
          <p:cNvSpPr txBox="1"/>
          <p:nvPr/>
        </p:nvSpPr>
        <p:spPr>
          <a:xfrm>
            <a:off x="1292139" y="2333685"/>
            <a:ext cx="6739424" cy="4524315"/>
          </a:xfrm>
          <a:prstGeom prst="rect">
            <a:avLst/>
          </a:prstGeom>
          <a:noFill/>
        </p:spPr>
        <p:txBody>
          <a:bodyPr wrap="square" rtlCol="0">
            <a:spAutoFit/>
          </a:bodyPr>
          <a:lstStyle/>
          <a:p>
            <a:r>
              <a:rPr lang="tr-TR" sz="7200" b="1" i="0">
                <a:effectLst/>
                <a:latin typeface="Perpetua Titling MT" panose="02020502060505020804" pitchFamily="18" charset="0"/>
              </a:rPr>
              <a:t>PAST SPACE ACCIDENTS</a:t>
            </a:r>
          </a:p>
          <a:p>
            <a:r>
              <a:rPr lang="tr-TR" sz="7200" b="1" i="0">
                <a:effectLst/>
                <a:latin typeface="Perpetua Titling MT" panose="02020502060505020804" pitchFamily="18" charset="0"/>
              </a:rPr>
              <a:t/>
            </a:r>
            <a:br>
              <a:rPr lang="tr-TR" sz="7200" b="1" i="0">
                <a:effectLst/>
                <a:latin typeface="Perpetua Titling MT" panose="02020502060505020804" pitchFamily="18" charset="0"/>
              </a:rPr>
            </a:br>
            <a:endParaRPr lang="tr-TR" sz="7200" b="1">
              <a:latin typeface="Perpetua Titling MT" panose="02020502060505020804" pitchFamily="18" charset="0"/>
            </a:endParaRPr>
          </a:p>
        </p:txBody>
      </p:sp>
    </p:spTree>
    <p:extLst>
      <p:ext uri="{BB962C8B-B14F-4D97-AF65-F5344CB8AC3E}">
        <p14:creationId xmlns:p14="http://schemas.microsoft.com/office/powerpoint/2010/main" val="3639692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3C208D-B1DD-EB45-B544-64FC927C5D63}"/>
              </a:ext>
            </a:extLst>
          </p:cNvPr>
          <p:cNvSpPr>
            <a:spLocks noGrp="1"/>
          </p:cNvSpPr>
          <p:nvPr>
            <p:ph type="title"/>
          </p:nvPr>
        </p:nvSpPr>
        <p:spPr/>
        <p:txBody>
          <a:bodyPr/>
          <a:lstStyle/>
          <a:p>
            <a:r>
              <a:rPr lang="tr-TR">
                <a:solidFill>
                  <a:srgbClr val="C00000"/>
                </a:solidFill>
                <a:effectLst/>
              </a:rPr>
              <a:t>X-15 FLiGHT 191</a:t>
            </a:r>
            <a:endParaRPr lang="tr-TR">
              <a:solidFill>
                <a:srgbClr val="C00000"/>
              </a:solidFill>
            </a:endParaRPr>
          </a:p>
        </p:txBody>
      </p:sp>
      <p:sp>
        <p:nvSpPr>
          <p:cNvPr id="3" name="İçerik Yer Tutucusu 2">
            <a:extLst>
              <a:ext uri="{FF2B5EF4-FFF2-40B4-BE49-F238E27FC236}">
                <a16:creationId xmlns:a16="http://schemas.microsoft.com/office/drawing/2014/main" id="{18E70506-C76B-E444-B834-67E0EBA95F16}"/>
              </a:ext>
            </a:extLst>
          </p:cNvPr>
          <p:cNvSpPr>
            <a:spLocks noGrp="1"/>
          </p:cNvSpPr>
          <p:nvPr>
            <p:ph idx="1"/>
          </p:nvPr>
        </p:nvSpPr>
        <p:spPr/>
        <p:txBody>
          <a:bodyPr>
            <a:normAutofit/>
          </a:bodyPr>
          <a:lstStyle/>
          <a:p>
            <a:r>
              <a:rPr lang="tr-TR" sz="3200">
                <a:effectLst/>
              </a:rPr>
              <a:t>Over the years NASA has conducted tests on a number of experimental aircraft designed to reach high altitudes. One of these was the X-15, a hypersonic rocket-powered aircraft that broke multiple height and speed records. The planes used by Michael J. Adams first made routine test flights. All Adams' efforts to contain the X-15 were futile, and the plane crashed 10 minutes and 35 seconds after launch. The accident caused by electrical problems resulted in the death of Michael J. Adams.</a:t>
            </a:r>
            <a:endParaRPr lang="tr-TR" sz="3200"/>
          </a:p>
        </p:txBody>
      </p:sp>
    </p:spTree>
    <p:extLst>
      <p:ext uri="{BB962C8B-B14F-4D97-AF65-F5344CB8AC3E}">
        <p14:creationId xmlns:p14="http://schemas.microsoft.com/office/powerpoint/2010/main" val="3838266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D42185C8-813D-164A-A50A-68A8329E93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1565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BBB4C884-99EA-D14A-B14A-E0F6586E3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2930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E7B639-CF39-B146-BBF4-CB355E25C60A}"/>
              </a:ext>
            </a:extLst>
          </p:cNvPr>
          <p:cNvSpPr>
            <a:spLocks noGrp="1"/>
          </p:cNvSpPr>
          <p:nvPr>
            <p:ph type="title"/>
          </p:nvPr>
        </p:nvSpPr>
        <p:spPr/>
        <p:txBody>
          <a:bodyPr/>
          <a:lstStyle/>
          <a:p>
            <a:r>
              <a:rPr lang="tr-TR" b="1">
                <a:solidFill>
                  <a:srgbClr val="C00000"/>
                </a:solidFill>
                <a:latin typeface="Noto Sans" panose="020B0502040504020204" pitchFamily="34" charset="0"/>
              </a:rPr>
              <a:t>GEMİNİ </a:t>
            </a:r>
            <a:r>
              <a:rPr lang="tr-TR" b="1" i="0">
                <a:solidFill>
                  <a:srgbClr val="C00000"/>
                </a:solidFill>
                <a:effectLst/>
                <a:latin typeface="Noto Sans" panose="020B0502040504020204" pitchFamily="34" charset="0"/>
              </a:rPr>
              <a:t>9</a:t>
            </a:r>
          </a:p>
        </p:txBody>
      </p:sp>
      <p:sp>
        <p:nvSpPr>
          <p:cNvPr id="3" name="İçerik Yer Tutucusu 2">
            <a:extLst>
              <a:ext uri="{FF2B5EF4-FFF2-40B4-BE49-F238E27FC236}">
                <a16:creationId xmlns:a16="http://schemas.microsoft.com/office/drawing/2014/main" id="{8F578903-2A27-6344-BF80-FE5718A15BCD}"/>
              </a:ext>
            </a:extLst>
          </p:cNvPr>
          <p:cNvSpPr>
            <a:spLocks noGrp="1"/>
          </p:cNvSpPr>
          <p:nvPr>
            <p:ph idx="1"/>
          </p:nvPr>
        </p:nvSpPr>
        <p:spPr>
          <a:xfrm>
            <a:off x="593708" y="1507785"/>
            <a:ext cx="5257801" cy="4351338"/>
          </a:xfrm>
        </p:spPr>
        <p:txBody>
          <a:bodyPr>
            <a:normAutofit lnSpcReduction="10000"/>
          </a:bodyPr>
          <a:lstStyle/>
          <a:p>
            <a:r>
              <a:rPr lang="tr-TR">
                <a:effectLst/>
              </a:rPr>
              <a:t>NASA selected command pilot Elliot See and pilot Charles Bassett as crew for manned space travel. Both pilots died in a plane crash on February 28, 1966, on their way to Missouri due to bad weather conditions. Replacement pilots Thomas P. Stafford and Eugene Cernan went to space to replace the deceased pilots and successfully completed the mission.</a:t>
            </a:r>
            <a:endParaRPr lang="tr-TR"/>
          </a:p>
        </p:txBody>
      </p:sp>
      <p:pic>
        <p:nvPicPr>
          <p:cNvPr id="4" name="Resim 4">
            <a:extLst>
              <a:ext uri="{FF2B5EF4-FFF2-40B4-BE49-F238E27FC236}">
                <a16:creationId xmlns:a16="http://schemas.microsoft.com/office/drawing/2014/main" id="{B0569314-1729-F246-AA1E-A511A3CDB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48522"/>
            <a:ext cx="5502291" cy="5944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5769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9F2E6608-166B-7443-9E60-C1830B9D37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7582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1B8A994C-8397-3F4C-89C2-8F52D5FA7A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3530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D28DFC-C6D6-544D-B554-92A4EDD6BC40}"/>
              </a:ext>
            </a:extLst>
          </p:cNvPr>
          <p:cNvSpPr>
            <a:spLocks noGrp="1"/>
          </p:cNvSpPr>
          <p:nvPr>
            <p:ph type="title"/>
          </p:nvPr>
        </p:nvSpPr>
        <p:spPr/>
        <p:txBody>
          <a:bodyPr/>
          <a:lstStyle/>
          <a:p>
            <a:r>
              <a:rPr lang="tr-TR">
                <a:solidFill>
                  <a:srgbClr val="C00000"/>
                </a:solidFill>
                <a:effectLst/>
              </a:rPr>
              <a:t>APOLLO 12</a:t>
            </a:r>
            <a:endParaRPr lang="tr-TR">
              <a:solidFill>
                <a:srgbClr val="C00000"/>
              </a:solidFill>
            </a:endParaRPr>
          </a:p>
        </p:txBody>
      </p:sp>
      <p:sp>
        <p:nvSpPr>
          <p:cNvPr id="3" name="İçerik Yer Tutucusu 2">
            <a:extLst>
              <a:ext uri="{FF2B5EF4-FFF2-40B4-BE49-F238E27FC236}">
                <a16:creationId xmlns:a16="http://schemas.microsoft.com/office/drawing/2014/main" id="{DC42EF72-FAEC-9E4A-BFF2-A0474ACA1DA2}"/>
              </a:ext>
            </a:extLst>
          </p:cNvPr>
          <p:cNvSpPr>
            <a:spLocks noGrp="1"/>
          </p:cNvSpPr>
          <p:nvPr>
            <p:ph idx="1"/>
          </p:nvPr>
        </p:nvSpPr>
        <p:spPr>
          <a:xfrm>
            <a:off x="410340" y="1483336"/>
            <a:ext cx="5983126" cy="4351338"/>
          </a:xfrm>
        </p:spPr>
        <p:txBody>
          <a:bodyPr>
            <a:normAutofit lnSpcReduction="10000"/>
          </a:bodyPr>
          <a:lstStyle/>
          <a:p>
            <a:r>
              <a:rPr lang="tr-TR">
                <a:effectLst/>
              </a:rPr>
              <a:t>It is the spacecraft that made the second manned landing on the Moon. It was launched on 14 November 1969. The spacecraft was struck by lightning 36 seconds after launch. 52 seconds later, a second lightning struck. As a result of lightning strikes, 4 temperature sensors were broken. Luckily, fuel cell power recovered after a few minutes, and the astronauts made sure everything was working properly before heading to the Moon.</a:t>
            </a:r>
            <a:endParaRPr lang="tr-TR"/>
          </a:p>
        </p:txBody>
      </p:sp>
      <p:pic>
        <p:nvPicPr>
          <p:cNvPr id="4" name="Resim 4">
            <a:extLst>
              <a:ext uri="{FF2B5EF4-FFF2-40B4-BE49-F238E27FC236}">
                <a16:creationId xmlns:a16="http://schemas.microsoft.com/office/drawing/2014/main" id="{08660C01-E8B4-C140-B912-EEC008C40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4111" y="1027905"/>
            <a:ext cx="5217549" cy="5084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42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1E2B0D5A-9E9B-2F40-93FE-9DAA922F4F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524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2B2347DB-01E7-2842-9935-EB434ECA4F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237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4BA95A-9A6A-584A-8C37-A561906BF2EF}"/>
              </a:ext>
            </a:extLst>
          </p:cNvPr>
          <p:cNvSpPr>
            <a:spLocks noGrp="1"/>
          </p:cNvSpPr>
          <p:nvPr>
            <p:ph type="title"/>
          </p:nvPr>
        </p:nvSpPr>
        <p:spPr/>
        <p:txBody>
          <a:bodyPr/>
          <a:lstStyle/>
          <a:p>
            <a:r>
              <a:rPr lang="tr-TR" b="1" i="0">
                <a:solidFill>
                  <a:srgbClr val="C00000"/>
                </a:solidFill>
                <a:effectLst/>
                <a:latin typeface="Noto Sans" panose="020B0502040504020204" pitchFamily="34" charset="0"/>
              </a:rPr>
              <a:t>SOYUZ 18-1</a:t>
            </a:r>
          </a:p>
        </p:txBody>
      </p:sp>
      <p:sp>
        <p:nvSpPr>
          <p:cNvPr id="3" name="İçerik Yer Tutucusu 2">
            <a:extLst>
              <a:ext uri="{FF2B5EF4-FFF2-40B4-BE49-F238E27FC236}">
                <a16:creationId xmlns:a16="http://schemas.microsoft.com/office/drawing/2014/main" id="{8E743AEC-05C6-7C42-BADD-773584661F2B}"/>
              </a:ext>
            </a:extLst>
          </p:cNvPr>
          <p:cNvSpPr>
            <a:spLocks noGrp="1"/>
          </p:cNvSpPr>
          <p:nvPr>
            <p:ph idx="1"/>
          </p:nvPr>
        </p:nvSpPr>
        <p:spPr>
          <a:xfrm>
            <a:off x="838200" y="1825625"/>
            <a:ext cx="5054057" cy="4351338"/>
          </a:xfrm>
        </p:spPr>
        <p:txBody>
          <a:bodyPr/>
          <a:lstStyle/>
          <a:p>
            <a:r>
              <a:rPr lang="tr-TR">
                <a:effectLst/>
              </a:rPr>
              <a:t>It was launched into space by the Soviets on April 5, 1975. It crashed before it could reach orbit due to malfunction. Thanks to the smooth operation of the emergency landing system, cosmonauts Vasily Lazarev and Oleg Makarov escaped injury. This event was also recorded as the April 5 Anomaly.</a:t>
            </a:r>
            <a:endParaRPr lang="tr-TR"/>
          </a:p>
        </p:txBody>
      </p:sp>
      <p:pic>
        <p:nvPicPr>
          <p:cNvPr id="4" name="Resim 4">
            <a:extLst>
              <a:ext uri="{FF2B5EF4-FFF2-40B4-BE49-F238E27FC236}">
                <a16:creationId xmlns:a16="http://schemas.microsoft.com/office/drawing/2014/main" id="{DC09FE7C-5AFA-BE41-B24C-2C0F8F15A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949" y="584853"/>
            <a:ext cx="5418667" cy="5908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451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AB8EA5-3C22-6942-989B-2C5651AE60A9}"/>
              </a:ext>
            </a:extLst>
          </p:cNvPr>
          <p:cNvSpPr>
            <a:spLocks noGrp="1"/>
          </p:cNvSpPr>
          <p:nvPr>
            <p:ph type="title"/>
          </p:nvPr>
        </p:nvSpPr>
        <p:spPr/>
        <p:txBody>
          <a:bodyPr/>
          <a:lstStyle/>
          <a:p>
            <a:r>
              <a:rPr lang="tr-TR">
                <a:solidFill>
                  <a:srgbClr val="C00000"/>
                </a:solidFill>
                <a:effectLst/>
              </a:rPr>
              <a:t>SOYUZ 1 CRASH</a:t>
            </a:r>
            <a:endParaRPr lang="tr-TR">
              <a:solidFill>
                <a:srgbClr val="C00000"/>
              </a:solidFill>
            </a:endParaRPr>
          </a:p>
        </p:txBody>
      </p:sp>
      <p:sp>
        <p:nvSpPr>
          <p:cNvPr id="3" name="İçerik Yer Tutucusu 2">
            <a:extLst>
              <a:ext uri="{FF2B5EF4-FFF2-40B4-BE49-F238E27FC236}">
                <a16:creationId xmlns:a16="http://schemas.microsoft.com/office/drawing/2014/main" id="{3D888C70-2C3F-614B-ABC2-E438EA3503D9}"/>
              </a:ext>
            </a:extLst>
          </p:cNvPr>
          <p:cNvSpPr>
            <a:spLocks noGrp="1"/>
          </p:cNvSpPr>
          <p:nvPr>
            <p:ph idx="1"/>
          </p:nvPr>
        </p:nvSpPr>
        <p:spPr>
          <a:xfrm>
            <a:off x="605933" y="1690688"/>
            <a:ext cx="6105372" cy="4351338"/>
          </a:xfrm>
        </p:spPr>
        <p:txBody>
          <a:bodyPr/>
          <a:lstStyle/>
          <a:p>
            <a:r>
              <a:rPr lang="tr-TR">
                <a:effectLst/>
              </a:rPr>
              <a:t>It is the first mortal space flight in history.</a:t>
            </a:r>
          </a:p>
          <a:p>
            <a:r>
              <a:rPr lang="tr-TR">
                <a:effectLst/>
              </a:rPr>
              <a:t>Vladimir Kamorov is chief cosmonaut.</a:t>
            </a:r>
          </a:p>
          <a:p>
            <a:r>
              <a:rPr lang="tr-TR">
                <a:effectLst/>
              </a:rPr>
              <a:t>The space shuttle crashed on April 24, 1967.</a:t>
            </a:r>
          </a:p>
          <a:p>
            <a:r>
              <a:rPr lang="tr-TR"/>
              <a:t>During the descent, the capsule's main parachute and auxiliary parachute did not open, so it fell to the ground.</a:t>
            </a:r>
          </a:p>
        </p:txBody>
      </p:sp>
      <p:pic>
        <p:nvPicPr>
          <p:cNvPr id="4" name="Resim 4">
            <a:extLst>
              <a:ext uri="{FF2B5EF4-FFF2-40B4-BE49-F238E27FC236}">
                <a16:creationId xmlns:a16="http://schemas.microsoft.com/office/drawing/2014/main" id="{0909A72E-80CE-774C-9EC6-0D6C80F42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681037"/>
            <a:ext cx="4495800" cy="5268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237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3E4F74D7-59BC-BD4F-B34C-1FA62B1E2E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0442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87731D-35D3-5748-87BB-BFFB964D2CB2}"/>
              </a:ext>
            </a:extLst>
          </p:cNvPr>
          <p:cNvSpPr>
            <a:spLocks noGrp="1"/>
          </p:cNvSpPr>
          <p:nvPr>
            <p:ph type="title"/>
          </p:nvPr>
        </p:nvSpPr>
        <p:spPr/>
        <p:txBody>
          <a:bodyPr/>
          <a:lstStyle/>
          <a:p>
            <a:r>
              <a:rPr lang="tr-TR">
                <a:solidFill>
                  <a:srgbClr val="C00000"/>
                </a:solidFill>
              </a:rPr>
              <a:t>REFERANCES</a:t>
            </a:r>
          </a:p>
        </p:txBody>
      </p:sp>
      <p:sp>
        <p:nvSpPr>
          <p:cNvPr id="3" name="İçerik Yer Tutucusu 2">
            <a:extLst>
              <a:ext uri="{FF2B5EF4-FFF2-40B4-BE49-F238E27FC236}">
                <a16:creationId xmlns:a16="http://schemas.microsoft.com/office/drawing/2014/main" id="{9FD61CB6-7898-934A-9F0F-82885F2951DA}"/>
              </a:ext>
            </a:extLst>
          </p:cNvPr>
          <p:cNvSpPr>
            <a:spLocks noGrp="1"/>
          </p:cNvSpPr>
          <p:nvPr>
            <p:ph idx="1"/>
          </p:nvPr>
        </p:nvSpPr>
        <p:spPr/>
        <p:txBody>
          <a:bodyPr/>
          <a:lstStyle/>
          <a:p>
            <a:r>
              <a:rPr lang="tr-TR">
                <a:hlinkClick r:id="rId2"/>
              </a:rPr>
              <a:t>https://www.fakiryazar.com/yasanmis-uzay-kazalari/amp/</a:t>
            </a:r>
            <a:endParaRPr lang="tr-TR"/>
          </a:p>
          <a:p>
            <a:r>
              <a:rPr lang="tr-TR">
                <a:hlinkClick r:id="rId3"/>
              </a:rPr>
              <a:t>https://tr.m.wikipedia.org/wiki/Columbia_Uzay_Meki%C4%9Fi_Kazas%C4%B1</a:t>
            </a:r>
            <a:endParaRPr lang="tr-TR"/>
          </a:p>
          <a:p>
            <a:pPr marL="0" indent="0">
              <a:buNone/>
            </a:pPr>
            <a:endParaRPr lang="tr-TR"/>
          </a:p>
        </p:txBody>
      </p:sp>
    </p:spTree>
    <p:extLst>
      <p:ext uri="{BB962C8B-B14F-4D97-AF65-F5344CB8AC3E}">
        <p14:creationId xmlns:p14="http://schemas.microsoft.com/office/powerpoint/2010/main" val="357052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E73572-B587-A84B-B4E7-29595973577C}"/>
              </a:ext>
            </a:extLst>
          </p:cNvPr>
          <p:cNvSpPr>
            <a:spLocks noGrp="1"/>
          </p:cNvSpPr>
          <p:nvPr>
            <p:ph idx="1"/>
          </p:nvPr>
        </p:nvSpPr>
        <p:spPr/>
        <p:txBody>
          <a:bodyPr>
            <a:normAutofit/>
          </a:bodyPr>
          <a:lstStyle/>
          <a:p>
            <a:r>
              <a:rPr lang="tr-TR" sz="8000"/>
              <a:t>ZEYNEP ŞAHİN</a:t>
            </a:r>
          </a:p>
        </p:txBody>
      </p:sp>
    </p:spTree>
    <p:extLst>
      <p:ext uri="{BB962C8B-B14F-4D97-AF65-F5344CB8AC3E}">
        <p14:creationId xmlns:p14="http://schemas.microsoft.com/office/powerpoint/2010/main" val="3593468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1108D78D-1405-9649-9E4C-AB38C5CF6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24677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6">
            <a:extLst>
              <a:ext uri="{FF2B5EF4-FFF2-40B4-BE49-F238E27FC236}">
                <a16:creationId xmlns:a16="http://schemas.microsoft.com/office/drawing/2014/main" id="{D5193E1F-886A-8D4C-B541-98AAFBC36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770" y="0"/>
            <a:ext cx="5945230" cy="685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Metin kutusu 6">
            <a:extLst>
              <a:ext uri="{FF2B5EF4-FFF2-40B4-BE49-F238E27FC236}">
                <a16:creationId xmlns:a16="http://schemas.microsoft.com/office/drawing/2014/main" id="{E7E33D6B-C3E2-1B47-A0F9-9464BCBB8007}"/>
              </a:ext>
            </a:extLst>
          </p:cNvPr>
          <p:cNvSpPr txBox="1"/>
          <p:nvPr/>
        </p:nvSpPr>
        <p:spPr>
          <a:xfrm>
            <a:off x="360625" y="3276192"/>
            <a:ext cx="5525519" cy="3416320"/>
          </a:xfrm>
          <a:prstGeom prst="rect">
            <a:avLst/>
          </a:prstGeom>
          <a:noFill/>
        </p:spPr>
        <p:txBody>
          <a:bodyPr wrap="square" rtlCol="0">
            <a:spAutoFit/>
          </a:bodyPr>
          <a:lstStyle/>
          <a:p>
            <a:pPr algn="l"/>
            <a:r>
              <a:rPr lang="tr-TR" sz="3600">
                <a:solidFill>
                  <a:schemeClr val="bg1"/>
                </a:solidFill>
                <a:effectLst/>
              </a:rPr>
              <a:t>The race between the USA and the Soviet Union to be the first to reach space and the Moon is one of the most important reasons for this accident</a:t>
            </a:r>
            <a:endParaRPr lang="tr-TR" sz="3600">
              <a:solidFill>
                <a:schemeClr val="bg1"/>
              </a:solidFill>
            </a:endParaRPr>
          </a:p>
        </p:txBody>
      </p:sp>
    </p:spTree>
    <p:extLst>
      <p:ext uri="{BB962C8B-B14F-4D97-AF65-F5344CB8AC3E}">
        <p14:creationId xmlns:p14="http://schemas.microsoft.com/office/powerpoint/2010/main" val="1565132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5C58F10A-EF63-FA4C-9CB8-7D07D5251F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Metin kutusu 5">
            <a:extLst>
              <a:ext uri="{FF2B5EF4-FFF2-40B4-BE49-F238E27FC236}">
                <a16:creationId xmlns:a16="http://schemas.microsoft.com/office/drawing/2014/main" id="{776CB9BF-E4DF-E74D-B3E0-7B5369C804D0}"/>
              </a:ext>
            </a:extLst>
          </p:cNvPr>
          <p:cNvSpPr txBox="1"/>
          <p:nvPr/>
        </p:nvSpPr>
        <p:spPr>
          <a:xfrm>
            <a:off x="303982" y="3429000"/>
            <a:ext cx="6138381" cy="3416320"/>
          </a:xfrm>
          <a:prstGeom prst="rect">
            <a:avLst/>
          </a:prstGeom>
          <a:noFill/>
        </p:spPr>
        <p:txBody>
          <a:bodyPr wrap="square" rtlCol="0">
            <a:spAutoFit/>
          </a:bodyPr>
          <a:lstStyle/>
          <a:p>
            <a:pPr algn="l"/>
            <a:r>
              <a:rPr lang="tr-TR" sz="3600">
                <a:solidFill>
                  <a:schemeClr val="bg1"/>
                </a:solidFill>
                <a:effectLst/>
              </a:rPr>
              <a:t>Allegedly, in his last seconds, Komarov was cursing all the Soviet officials who had blatantly killed him: "You put me in this broken spacecraft, you killed me"...</a:t>
            </a:r>
            <a:endParaRPr lang="tr-TR" sz="3600">
              <a:solidFill>
                <a:schemeClr val="bg1"/>
              </a:solidFill>
            </a:endParaRPr>
          </a:p>
        </p:txBody>
      </p:sp>
    </p:spTree>
    <p:extLst>
      <p:ext uri="{BB962C8B-B14F-4D97-AF65-F5344CB8AC3E}">
        <p14:creationId xmlns:p14="http://schemas.microsoft.com/office/powerpoint/2010/main" val="2223490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CC48D6-A5A0-524E-B42B-5E7E1932D6A6}"/>
              </a:ext>
            </a:extLst>
          </p:cNvPr>
          <p:cNvSpPr>
            <a:spLocks noGrp="1"/>
          </p:cNvSpPr>
          <p:nvPr>
            <p:ph type="title"/>
          </p:nvPr>
        </p:nvSpPr>
        <p:spPr/>
        <p:txBody>
          <a:bodyPr/>
          <a:lstStyle/>
          <a:p>
            <a:r>
              <a:rPr lang="tr-TR">
                <a:solidFill>
                  <a:srgbClr val="C00000"/>
                </a:solidFill>
              </a:rPr>
              <a:t>SOYUZ 11</a:t>
            </a:r>
          </a:p>
        </p:txBody>
      </p:sp>
      <p:sp>
        <p:nvSpPr>
          <p:cNvPr id="3" name="İçerik Yer Tutucusu 2">
            <a:extLst>
              <a:ext uri="{FF2B5EF4-FFF2-40B4-BE49-F238E27FC236}">
                <a16:creationId xmlns:a16="http://schemas.microsoft.com/office/drawing/2014/main" id="{64E2D532-73AA-6C48-9666-079CC9334626}"/>
              </a:ext>
            </a:extLst>
          </p:cNvPr>
          <p:cNvSpPr>
            <a:spLocks noGrp="1"/>
          </p:cNvSpPr>
          <p:nvPr>
            <p:ph idx="1"/>
          </p:nvPr>
        </p:nvSpPr>
        <p:spPr/>
        <p:txBody>
          <a:bodyPr/>
          <a:lstStyle/>
          <a:p>
            <a:r>
              <a:rPr lang="tr-TR">
                <a:effectLst/>
              </a:rPr>
              <a:t>It was the first time a manned spacecraft had docked with a space station. There was a first in history when the Soyuz 11 spacecraft docked with the Salyut 1 space station.</a:t>
            </a:r>
          </a:p>
          <a:p>
            <a:r>
              <a:rPr lang="tr-TR">
                <a:effectLst/>
              </a:rPr>
              <a:t>Soyuz 11 was launched on June 30, 1971.</a:t>
            </a:r>
          </a:p>
          <a:p>
            <a:r>
              <a:rPr lang="tr-TR">
                <a:effectLst/>
              </a:rPr>
              <a:t>On July 7, it docked with Salyut 1 station.</a:t>
            </a:r>
          </a:p>
          <a:p>
            <a:r>
              <a:rPr lang="tr-TR">
                <a:effectLst/>
              </a:rPr>
              <a:t>Everything was fine on the way back. But when Soyuz 11 landed, everyone was in for a shock. The rescue team found the crew dead. During the descent, there was a leak in the vent and all the air inside was evacuated. Vladislav Volkov, Georgi Dobrovolski and Viktor Patsayev drowned.</a:t>
            </a:r>
          </a:p>
          <a:p>
            <a:pPr marL="0" indent="0">
              <a:buNone/>
            </a:pPr>
            <a:endParaRPr lang="tr-TR"/>
          </a:p>
        </p:txBody>
      </p:sp>
    </p:spTree>
    <p:extLst>
      <p:ext uri="{BB962C8B-B14F-4D97-AF65-F5344CB8AC3E}">
        <p14:creationId xmlns:p14="http://schemas.microsoft.com/office/powerpoint/2010/main" val="2650748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8C0177C1-CB1B-8042-A745-A84B928E1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473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97DA32-8875-6D4F-A8D3-2B650555CE09}"/>
              </a:ext>
            </a:extLst>
          </p:cNvPr>
          <p:cNvSpPr>
            <a:spLocks noGrp="1"/>
          </p:cNvSpPr>
          <p:nvPr>
            <p:ph type="title"/>
          </p:nvPr>
        </p:nvSpPr>
        <p:spPr/>
        <p:txBody>
          <a:bodyPr/>
          <a:lstStyle/>
          <a:p>
            <a:r>
              <a:rPr lang="tr-TR">
                <a:solidFill>
                  <a:srgbClr val="C00000"/>
                </a:solidFill>
                <a:effectLst/>
              </a:rPr>
              <a:t>COLUMBiA SPACE SHUTTLE CRASH</a:t>
            </a:r>
            <a:endParaRPr lang="tr-TR">
              <a:solidFill>
                <a:srgbClr val="C00000"/>
              </a:solidFill>
            </a:endParaRPr>
          </a:p>
        </p:txBody>
      </p:sp>
      <p:sp>
        <p:nvSpPr>
          <p:cNvPr id="3" name="İçerik Yer Tutucusu 2">
            <a:extLst>
              <a:ext uri="{FF2B5EF4-FFF2-40B4-BE49-F238E27FC236}">
                <a16:creationId xmlns:a16="http://schemas.microsoft.com/office/drawing/2014/main" id="{723554FD-D936-054B-81CE-400992882380}"/>
              </a:ext>
            </a:extLst>
          </p:cNvPr>
          <p:cNvSpPr>
            <a:spLocks noGrp="1"/>
          </p:cNvSpPr>
          <p:nvPr>
            <p:ph idx="1"/>
          </p:nvPr>
        </p:nvSpPr>
        <p:spPr>
          <a:xfrm>
            <a:off x="838200" y="1825625"/>
            <a:ext cx="6080923" cy="4351338"/>
          </a:xfrm>
        </p:spPr>
        <p:txBody>
          <a:bodyPr>
            <a:normAutofit/>
          </a:bodyPr>
          <a:lstStyle/>
          <a:p>
            <a:pPr marL="0" indent="0">
              <a:buNone/>
            </a:pPr>
            <a:r>
              <a:rPr lang="tr-TR">
                <a:effectLst/>
              </a:rPr>
              <a:t>It disintegrated in the atmosphere on February 1, 2003, 16 minutes before landing, during its return to Earth. This accident caused the death of 7 astronauts, including 6 Americans and 1 Israeli. It is the second accident to occur in the Space Shuttle program. The cause of the accident was shown as the damage to the left wing of the shuttle by a piece that broke off from the main fuel tank during takeoff.</a:t>
            </a:r>
            <a:endParaRPr lang="tr-TR"/>
          </a:p>
        </p:txBody>
      </p:sp>
      <p:pic>
        <p:nvPicPr>
          <p:cNvPr id="4" name="Resim 4">
            <a:extLst>
              <a:ext uri="{FF2B5EF4-FFF2-40B4-BE49-F238E27FC236}">
                <a16:creationId xmlns:a16="http://schemas.microsoft.com/office/drawing/2014/main" id="{57ACBD74-D416-A649-BD63-E0E2E9071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1" y="1690688"/>
            <a:ext cx="4398818" cy="485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933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E9E1EECF-FD72-4D4A-861A-676CA12F6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265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a:extLst>
              <a:ext uri="{FF2B5EF4-FFF2-40B4-BE49-F238E27FC236}">
                <a16:creationId xmlns:a16="http://schemas.microsoft.com/office/drawing/2014/main" id="{FC2AA208-2151-8D4F-9748-BA40850B6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2913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Geniş ekran</PresentationFormat>
  <Paragraphs>28</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Calibri Light</vt:lpstr>
      <vt:lpstr>Noto Sans</vt:lpstr>
      <vt:lpstr>Perpetua Titling MT</vt:lpstr>
      <vt:lpstr>Office Teması</vt:lpstr>
      <vt:lpstr>PowerPoint Sunusu</vt:lpstr>
      <vt:lpstr>SOYUZ 1 CRASH</vt:lpstr>
      <vt:lpstr>PowerPoint Sunusu</vt:lpstr>
      <vt:lpstr>PowerPoint Sunusu</vt:lpstr>
      <vt:lpstr>SOYUZ 11</vt:lpstr>
      <vt:lpstr>PowerPoint Sunusu</vt:lpstr>
      <vt:lpstr>COLUMBiA SPACE SHUTTLE CRASH</vt:lpstr>
      <vt:lpstr>PowerPoint Sunusu</vt:lpstr>
      <vt:lpstr>PowerPoint Sunusu</vt:lpstr>
      <vt:lpstr>X-15 FLiGHT 191</vt:lpstr>
      <vt:lpstr>PowerPoint Sunusu</vt:lpstr>
      <vt:lpstr>PowerPoint Sunusu</vt:lpstr>
      <vt:lpstr>GEMİNİ 9</vt:lpstr>
      <vt:lpstr>PowerPoint Sunusu</vt:lpstr>
      <vt:lpstr>PowerPoint Sunusu</vt:lpstr>
      <vt:lpstr>APOLLO 12</vt:lpstr>
      <vt:lpstr>PowerPoint Sunusu</vt:lpstr>
      <vt:lpstr>PowerPoint Sunusu</vt:lpstr>
      <vt:lpstr>SOYUZ 18-1</vt:lpstr>
      <vt:lpstr>PowerPoint Sunusu</vt:lpstr>
      <vt:lpstr>REFERANCES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905389562397</dc:creator>
  <cp:lastModifiedBy>Etkileşimli Tahta</cp:lastModifiedBy>
  <cp:revision>4</cp:revision>
  <dcterms:created xsi:type="dcterms:W3CDTF">2021-12-06T17:12:40Z</dcterms:created>
  <dcterms:modified xsi:type="dcterms:W3CDTF">2021-12-07T05:22:19Z</dcterms:modified>
</cp:coreProperties>
</file>